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59"/>
  </p:notesMasterIdLst>
  <p:sldIdLst>
    <p:sldId id="256" r:id="rId2"/>
    <p:sldId id="318" r:id="rId3"/>
    <p:sldId id="303" r:id="rId4"/>
    <p:sldId id="304" r:id="rId5"/>
    <p:sldId id="305" r:id="rId6"/>
    <p:sldId id="257" r:id="rId7"/>
    <p:sldId id="259" r:id="rId8"/>
    <p:sldId id="260" r:id="rId9"/>
    <p:sldId id="261"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19" r:id="rId47"/>
    <p:sldId id="309" r:id="rId48"/>
    <p:sldId id="310" r:id="rId49"/>
    <p:sldId id="311" r:id="rId50"/>
    <p:sldId id="313" r:id="rId51"/>
    <p:sldId id="314" r:id="rId52"/>
    <p:sldId id="315" r:id="rId53"/>
    <p:sldId id="316" r:id="rId54"/>
    <p:sldId id="320" r:id="rId55"/>
    <p:sldId id="321" r:id="rId56"/>
    <p:sldId id="322" r:id="rId57"/>
    <p:sldId id="323" r:id="rId58"/>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4F9894-7B85-47B1-9816-03EB5E6C5D54}" type="datetimeFigureOut">
              <a:rPr lang="sk-SK" smtClean="0"/>
              <a:t>11. 12. 2019</a:t>
            </a:fld>
            <a:endParaRPr lang="sk-SK"/>
          </a:p>
        </p:txBody>
      </p:sp>
      <p:sp>
        <p:nvSpPr>
          <p:cNvPr id="4" name="Zástupný symbol obrazu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3A34AD-B5FB-4A10-BDAB-C1AF0924B248}" type="slidenum">
              <a:rPr lang="sk-SK" smtClean="0"/>
              <a:t>‹#›</a:t>
            </a:fld>
            <a:endParaRPr lang="sk-SK"/>
          </a:p>
        </p:txBody>
      </p:sp>
    </p:spTree>
    <p:extLst>
      <p:ext uri="{BB962C8B-B14F-4D97-AF65-F5344CB8AC3E}">
        <p14:creationId xmlns:p14="http://schemas.microsoft.com/office/powerpoint/2010/main" val="295184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k-SK" altLang="hu-HU">
              <a:latin typeface="Arial" panose="020B0604020202020204" pitchFamily="34" charset="0"/>
              <a:cs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2D966CE-B98E-4971-923C-622987BBEA64}" type="slidenum">
              <a:rPr lang="sk-SK" altLang="hu-HU" smtClean="0"/>
              <a:pPr>
                <a:spcBef>
                  <a:spcPct val="0"/>
                </a:spcBef>
              </a:pPr>
              <a:t>48</a:t>
            </a:fld>
            <a:endParaRPr lang="sk-SK" altLang="hu-HU"/>
          </a:p>
        </p:txBody>
      </p:sp>
    </p:spTree>
    <p:extLst>
      <p:ext uri="{BB962C8B-B14F-4D97-AF65-F5344CB8AC3E}">
        <p14:creationId xmlns:p14="http://schemas.microsoft.com/office/powerpoint/2010/main" val="2556973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k-SK" altLang="hu-HU">
              <a:latin typeface="Arial" panose="020B0604020202020204" pitchFamily="34" charset="0"/>
              <a:cs typeface="Arial" panose="020B0604020202020204" pitchFamily="34" charset="0"/>
            </a:endParaRPr>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CF01BD1-1149-4AB1-B7A1-3758B1F8462B}" type="slidenum">
              <a:rPr lang="sk-SK" altLang="hu-HU" smtClean="0"/>
              <a:pPr>
                <a:spcBef>
                  <a:spcPct val="0"/>
                </a:spcBef>
              </a:pPr>
              <a:t>49</a:t>
            </a:fld>
            <a:endParaRPr lang="sk-SK" altLang="hu-HU"/>
          </a:p>
        </p:txBody>
      </p:sp>
    </p:spTree>
    <p:extLst>
      <p:ext uri="{BB962C8B-B14F-4D97-AF65-F5344CB8AC3E}">
        <p14:creationId xmlns:p14="http://schemas.microsoft.com/office/powerpoint/2010/main" val="190645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k-SK" altLang="hu-HU">
              <a:latin typeface="Arial" panose="020B0604020202020204" pitchFamily="34" charset="0"/>
              <a:cs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9512F2C-EDD4-4126-A17F-3D21EBE3E131}" type="slidenum">
              <a:rPr lang="sk-SK" altLang="hu-HU" smtClean="0"/>
              <a:pPr>
                <a:spcBef>
                  <a:spcPct val="0"/>
                </a:spcBef>
              </a:pPr>
              <a:t>50</a:t>
            </a:fld>
            <a:endParaRPr lang="sk-SK" altLang="hu-HU"/>
          </a:p>
        </p:txBody>
      </p:sp>
    </p:spTree>
    <p:extLst>
      <p:ext uri="{BB962C8B-B14F-4D97-AF65-F5344CB8AC3E}">
        <p14:creationId xmlns:p14="http://schemas.microsoft.com/office/powerpoint/2010/main" val="1545558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Upravte štýl predlohy podnadpisov</a:t>
            </a:r>
          </a:p>
        </p:txBody>
      </p:sp>
      <p:sp>
        <p:nvSpPr>
          <p:cNvPr id="4" name="Zástupný symbol dátumu 3"/>
          <p:cNvSpPr>
            <a:spLocks noGrp="1"/>
          </p:cNvSpPr>
          <p:nvPr>
            <p:ph type="dt" sz="half" idx="10"/>
          </p:nvPr>
        </p:nvSpPr>
        <p:spPr/>
        <p:txBody>
          <a:bodyPr/>
          <a:lstStyle/>
          <a:p>
            <a:fld id="{66CD4240-A50F-44FD-896B-0D88EACB6FD5}" type="datetimeFigureOut">
              <a:rPr lang="hu-HU" smtClean="0"/>
              <a:t>2019. 12. 11.</a:t>
            </a:fld>
            <a:endParaRPr lang="hu-HU"/>
          </a:p>
        </p:txBody>
      </p:sp>
      <p:sp>
        <p:nvSpPr>
          <p:cNvPr id="5" name="Zástupný symbol päty 4"/>
          <p:cNvSpPr>
            <a:spLocks noGrp="1"/>
          </p:cNvSpPr>
          <p:nvPr>
            <p:ph type="ftr" sz="quarter" idx="11"/>
          </p:nvPr>
        </p:nvSpPr>
        <p:spPr/>
        <p:txBody>
          <a:bodyPr/>
          <a:lstStyle/>
          <a:p>
            <a:endParaRPr lang="hu-HU"/>
          </a:p>
        </p:txBody>
      </p:sp>
      <p:sp>
        <p:nvSpPr>
          <p:cNvPr id="6" name="Zástupný symbol čísla snímky 5"/>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12187549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66CD4240-A50F-44FD-896B-0D88EACB6FD5}" type="datetimeFigureOut">
              <a:rPr lang="hu-HU" smtClean="0"/>
              <a:t>2019. 12. 11.</a:t>
            </a:fld>
            <a:endParaRPr lang="hu-HU"/>
          </a:p>
        </p:txBody>
      </p:sp>
      <p:sp>
        <p:nvSpPr>
          <p:cNvPr id="5" name="Zástupný symbol päty 4"/>
          <p:cNvSpPr>
            <a:spLocks noGrp="1"/>
          </p:cNvSpPr>
          <p:nvPr>
            <p:ph type="ftr" sz="quarter" idx="11"/>
          </p:nvPr>
        </p:nvSpPr>
        <p:spPr/>
        <p:txBody>
          <a:bodyPr/>
          <a:lstStyle/>
          <a:p>
            <a:endParaRPr lang="hu-HU"/>
          </a:p>
        </p:txBody>
      </p:sp>
      <p:sp>
        <p:nvSpPr>
          <p:cNvPr id="6" name="Zástupný symbol čísla snímky 5"/>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11232702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838200" y="365125"/>
            <a:ext cx="7734300" cy="5811838"/>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66CD4240-A50F-44FD-896B-0D88EACB6FD5}" type="datetimeFigureOut">
              <a:rPr lang="hu-HU" smtClean="0"/>
              <a:t>2019. 12. 11.</a:t>
            </a:fld>
            <a:endParaRPr lang="hu-HU"/>
          </a:p>
        </p:txBody>
      </p:sp>
      <p:sp>
        <p:nvSpPr>
          <p:cNvPr id="5" name="Zástupný symbol päty 4"/>
          <p:cNvSpPr>
            <a:spLocks noGrp="1"/>
          </p:cNvSpPr>
          <p:nvPr>
            <p:ph type="ftr" sz="quarter" idx="11"/>
          </p:nvPr>
        </p:nvSpPr>
        <p:spPr/>
        <p:txBody>
          <a:bodyPr/>
          <a:lstStyle/>
          <a:p>
            <a:endParaRPr lang="hu-HU"/>
          </a:p>
        </p:txBody>
      </p:sp>
      <p:sp>
        <p:nvSpPr>
          <p:cNvPr id="6" name="Zástupný symbol čísla snímky 5"/>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39293899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Názov a odrážky">
    <p:spTree>
      <p:nvGrpSpPr>
        <p:cNvPr id="1" name=""/>
        <p:cNvGrpSpPr/>
        <p:nvPr/>
      </p:nvGrpSpPr>
      <p:grpSpPr>
        <a:xfrm>
          <a:off x="0" y="0"/>
          <a:ext cx="0" cy="0"/>
          <a:chOff x="0" y="0"/>
          <a:chExt cx="0" cy="0"/>
        </a:xfrm>
      </p:grpSpPr>
      <p:sp>
        <p:nvSpPr>
          <p:cNvPr id="56" name="Text názvu"/>
          <p:cNvSpPr txBox="1">
            <a:spLocks noGrp="1"/>
          </p:cNvSpPr>
          <p:nvPr>
            <p:ph type="title"/>
          </p:nvPr>
        </p:nvSpPr>
        <p:spPr>
          <a:prstGeom prst="rect">
            <a:avLst/>
          </a:prstGeom>
        </p:spPr>
        <p:txBody>
          <a:bodyPr/>
          <a:lstStyle/>
          <a:p>
            <a:r>
              <a:t>Text názvu</a:t>
            </a:r>
          </a:p>
        </p:txBody>
      </p:sp>
      <p:sp>
        <p:nvSpPr>
          <p:cNvPr id="57" name="Text úrovne 1…"/>
          <p:cNvSpPr txBox="1">
            <a:spLocks noGrp="1"/>
          </p:cNvSpPr>
          <p:nvPr>
            <p:ph type="body" idx="1"/>
          </p:nvPr>
        </p:nvSpPr>
        <p:spPr>
          <a:prstGeom prst="rect">
            <a:avLst/>
          </a:prstGeom>
        </p:spPr>
        <p:txBody>
          <a:bodyPr/>
          <a:lstStyle/>
          <a:p>
            <a:r>
              <a:t>Text úrovne 1</a:t>
            </a:r>
          </a:p>
          <a:p>
            <a:pPr lvl="1"/>
            <a:r>
              <a:t>Text úrovne 2</a:t>
            </a:r>
          </a:p>
          <a:p>
            <a:pPr lvl="2"/>
            <a:r>
              <a:t>Text úrovne 3</a:t>
            </a:r>
          </a:p>
          <a:p>
            <a:pPr lvl="3"/>
            <a:r>
              <a:t>Text úrovne 4</a:t>
            </a:r>
          </a:p>
          <a:p>
            <a:pPr lvl="4"/>
            <a:r>
              <a:t>Text úrovne 5</a:t>
            </a:r>
          </a:p>
        </p:txBody>
      </p:sp>
      <p:sp>
        <p:nvSpPr>
          <p:cNvPr id="58" name="Číslo snímky"/>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682975929"/>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Odrážky">
    <p:spTree>
      <p:nvGrpSpPr>
        <p:cNvPr id="1" name=""/>
        <p:cNvGrpSpPr/>
        <p:nvPr/>
      </p:nvGrpSpPr>
      <p:grpSpPr>
        <a:xfrm>
          <a:off x="0" y="0"/>
          <a:ext cx="0" cy="0"/>
          <a:chOff x="0" y="0"/>
          <a:chExt cx="0" cy="0"/>
        </a:xfrm>
      </p:grpSpPr>
      <p:sp>
        <p:nvSpPr>
          <p:cNvPr id="75" name="Text úrovne 1…"/>
          <p:cNvSpPr txBox="1">
            <a:spLocks noGrp="1"/>
          </p:cNvSpPr>
          <p:nvPr>
            <p:ph type="body" idx="1"/>
          </p:nvPr>
        </p:nvSpPr>
        <p:spPr>
          <a:xfrm>
            <a:off x="892969" y="892969"/>
            <a:ext cx="10406063" cy="5072063"/>
          </a:xfrm>
          <a:prstGeom prst="rect">
            <a:avLst/>
          </a:prstGeom>
        </p:spPr>
        <p:txBody>
          <a:bodyPr/>
          <a:lstStyle/>
          <a:p>
            <a:r>
              <a:t>Text úrovne 1</a:t>
            </a:r>
          </a:p>
          <a:p>
            <a:pPr lvl="1"/>
            <a:r>
              <a:t>Text úrovne 2</a:t>
            </a:r>
          </a:p>
          <a:p>
            <a:pPr lvl="2"/>
            <a:r>
              <a:t>Text úrovne 3</a:t>
            </a:r>
          </a:p>
          <a:p>
            <a:pPr lvl="3"/>
            <a:r>
              <a:t>Text úrovne 4</a:t>
            </a:r>
          </a:p>
          <a:p>
            <a:pPr lvl="4"/>
            <a:r>
              <a:t>Text úrovne 5</a:t>
            </a:r>
          </a:p>
        </p:txBody>
      </p:sp>
      <p:sp>
        <p:nvSpPr>
          <p:cNvPr id="76" name="Číslo snímky"/>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90033757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66CD4240-A50F-44FD-896B-0D88EACB6FD5}" type="datetimeFigureOut">
              <a:rPr lang="hu-HU" smtClean="0"/>
              <a:t>2019. 12. 11.</a:t>
            </a:fld>
            <a:endParaRPr lang="hu-HU"/>
          </a:p>
        </p:txBody>
      </p:sp>
      <p:sp>
        <p:nvSpPr>
          <p:cNvPr id="5" name="Zástupný symbol päty 4"/>
          <p:cNvSpPr>
            <a:spLocks noGrp="1"/>
          </p:cNvSpPr>
          <p:nvPr>
            <p:ph type="ftr" sz="quarter" idx="11"/>
          </p:nvPr>
        </p:nvSpPr>
        <p:spPr/>
        <p:txBody>
          <a:bodyPr/>
          <a:lstStyle/>
          <a:p>
            <a:endParaRPr lang="hu-HU"/>
          </a:p>
        </p:txBody>
      </p:sp>
      <p:sp>
        <p:nvSpPr>
          <p:cNvPr id="6" name="Zástupný symbol čísla snímky 5"/>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88842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symbol tex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Upravte štýl predlohy textu.</a:t>
            </a:r>
          </a:p>
        </p:txBody>
      </p:sp>
      <p:sp>
        <p:nvSpPr>
          <p:cNvPr id="4" name="Zástupný symbol dátumu 3"/>
          <p:cNvSpPr>
            <a:spLocks noGrp="1"/>
          </p:cNvSpPr>
          <p:nvPr>
            <p:ph type="dt" sz="half" idx="10"/>
          </p:nvPr>
        </p:nvSpPr>
        <p:spPr/>
        <p:txBody>
          <a:bodyPr/>
          <a:lstStyle/>
          <a:p>
            <a:fld id="{66CD4240-A50F-44FD-896B-0D88EACB6FD5}" type="datetimeFigureOut">
              <a:rPr lang="hu-HU" smtClean="0"/>
              <a:t>2019. 12. 11.</a:t>
            </a:fld>
            <a:endParaRPr lang="hu-HU"/>
          </a:p>
        </p:txBody>
      </p:sp>
      <p:sp>
        <p:nvSpPr>
          <p:cNvPr id="5" name="Zástupný symbol päty 4"/>
          <p:cNvSpPr>
            <a:spLocks noGrp="1"/>
          </p:cNvSpPr>
          <p:nvPr>
            <p:ph type="ftr" sz="quarter" idx="11"/>
          </p:nvPr>
        </p:nvSpPr>
        <p:spPr/>
        <p:txBody>
          <a:bodyPr/>
          <a:lstStyle/>
          <a:p>
            <a:endParaRPr lang="hu-HU"/>
          </a:p>
        </p:txBody>
      </p:sp>
      <p:sp>
        <p:nvSpPr>
          <p:cNvPr id="6" name="Zástupný symbol čísla snímky 5"/>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23271457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838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6172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dátumu 4"/>
          <p:cNvSpPr>
            <a:spLocks noGrp="1"/>
          </p:cNvSpPr>
          <p:nvPr>
            <p:ph type="dt" sz="half" idx="10"/>
          </p:nvPr>
        </p:nvSpPr>
        <p:spPr/>
        <p:txBody>
          <a:bodyPr/>
          <a:lstStyle/>
          <a:p>
            <a:fld id="{66CD4240-A50F-44FD-896B-0D88EACB6FD5}" type="datetimeFigureOut">
              <a:rPr lang="hu-HU" smtClean="0"/>
              <a:t>2019. 12. 11.</a:t>
            </a:fld>
            <a:endParaRPr lang="hu-HU"/>
          </a:p>
        </p:txBody>
      </p:sp>
      <p:sp>
        <p:nvSpPr>
          <p:cNvPr id="6" name="Zástupný symbol päty 5"/>
          <p:cNvSpPr>
            <a:spLocks noGrp="1"/>
          </p:cNvSpPr>
          <p:nvPr>
            <p:ph type="ftr" sz="quarter" idx="11"/>
          </p:nvPr>
        </p:nvSpPr>
        <p:spPr/>
        <p:txBody>
          <a:bodyPr/>
          <a:lstStyle/>
          <a:p>
            <a:endParaRPr lang="hu-HU"/>
          </a:p>
        </p:txBody>
      </p:sp>
      <p:sp>
        <p:nvSpPr>
          <p:cNvPr id="7" name="Zástupný symbol čísla snímky 6"/>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375431268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symbol tex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839788" y="2505075"/>
            <a:ext cx="5157787"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6172200" y="2505075"/>
            <a:ext cx="5183188"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symbol dátumu 6"/>
          <p:cNvSpPr>
            <a:spLocks noGrp="1"/>
          </p:cNvSpPr>
          <p:nvPr>
            <p:ph type="dt" sz="half" idx="10"/>
          </p:nvPr>
        </p:nvSpPr>
        <p:spPr/>
        <p:txBody>
          <a:bodyPr/>
          <a:lstStyle/>
          <a:p>
            <a:fld id="{66CD4240-A50F-44FD-896B-0D88EACB6FD5}" type="datetimeFigureOut">
              <a:rPr lang="hu-HU" smtClean="0"/>
              <a:t>2019. 12. 11.</a:t>
            </a:fld>
            <a:endParaRPr lang="hu-HU"/>
          </a:p>
        </p:txBody>
      </p:sp>
      <p:sp>
        <p:nvSpPr>
          <p:cNvPr id="8" name="Zástupný symbol päty 7"/>
          <p:cNvSpPr>
            <a:spLocks noGrp="1"/>
          </p:cNvSpPr>
          <p:nvPr>
            <p:ph type="ftr" sz="quarter" idx="11"/>
          </p:nvPr>
        </p:nvSpPr>
        <p:spPr/>
        <p:txBody>
          <a:bodyPr/>
          <a:lstStyle/>
          <a:p>
            <a:endParaRPr lang="hu-HU"/>
          </a:p>
        </p:txBody>
      </p:sp>
      <p:sp>
        <p:nvSpPr>
          <p:cNvPr id="9" name="Zástupný symbol čísla snímky 8"/>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36419310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dátumu 2"/>
          <p:cNvSpPr>
            <a:spLocks noGrp="1"/>
          </p:cNvSpPr>
          <p:nvPr>
            <p:ph type="dt" sz="half" idx="10"/>
          </p:nvPr>
        </p:nvSpPr>
        <p:spPr/>
        <p:txBody>
          <a:bodyPr/>
          <a:lstStyle/>
          <a:p>
            <a:fld id="{66CD4240-A50F-44FD-896B-0D88EACB6FD5}" type="datetimeFigureOut">
              <a:rPr lang="hu-HU" smtClean="0"/>
              <a:t>2019. 12. 11.</a:t>
            </a:fld>
            <a:endParaRPr lang="hu-HU"/>
          </a:p>
        </p:txBody>
      </p:sp>
      <p:sp>
        <p:nvSpPr>
          <p:cNvPr id="4" name="Zástupný symbol päty 3"/>
          <p:cNvSpPr>
            <a:spLocks noGrp="1"/>
          </p:cNvSpPr>
          <p:nvPr>
            <p:ph type="ftr" sz="quarter" idx="11"/>
          </p:nvPr>
        </p:nvSpPr>
        <p:spPr/>
        <p:txBody>
          <a:bodyPr/>
          <a:lstStyle/>
          <a:p>
            <a:endParaRPr lang="hu-HU"/>
          </a:p>
        </p:txBody>
      </p:sp>
      <p:sp>
        <p:nvSpPr>
          <p:cNvPr id="5" name="Zástupný symbol čísla snímky 4"/>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428993570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66CD4240-A50F-44FD-896B-0D88EACB6FD5}" type="datetimeFigureOut">
              <a:rPr lang="hu-HU" smtClean="0"/>
              <a:t>2019. 12. 11.</a:t>
            </a:fld>
            <a:endParaRPr lang="hu-HU"/>
          </a:p>
        </p:txBody>
      </p:sp>
      <p:sp>
        <p:nvSpPr>
          <p:cNvPr id="3" name="Zástupný symbol päty 2"/>
          <p:cNvSpPr>
            <a:spLocks noGrp="1"/>
          </p:cNvSpPr>
          <p:nvPr>
            <p:ph type="ftr" sz="quarter" idx="11"/>
          </p:nvPr>
        </p:nvSpPr>
        <p:spPr/>
        <p:txBody>
          <a:bodyPr/>
          <a:lstStyle/>
          <a:p>
            <a:endParaRPr lang="hu-HU"/>
          </a:p>
        </p:txBody>
      </p:sp>
      <p:sp>
        <p:nvSpPr>
          <p:cNvPr id="4" name="Zástupný symbol čísla snímky 3"/>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6205621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sah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66CD4240-A50F-44FD-896B-0D88EACB6FD5}" type="datetimeFigureOut">
              <a:rPr lang="hu-HU" smtClean="0"/>
              <a:t>2019. 12. 11.</a:t>
            </a:fld>
            <a:endParaRPr lang="hu-HU"/>
          </a:p>
        </p:txBody>
      </p:sp>
      <p:sp>
        <p:nvSpPr>
          <p:cNvPr id="6" name="Zástupný symbol päty 5"/>
          <p:cNvSpPr>
            <a:spLocks noGrp="1"/>
          </p:cNvSpPr>
          <p:nvPr>
            <p:ph type="ftr" sz="quarter" idx="11"/>
          </p:nvPr>
        </p:nvSpPr>
        <p:spPr/>
        <p:txBody>
          <a:bodyPr/>
          <a:lstStyle/>
          <a:p>
            <a:endParaRPr lang="hu-HU"/>
          </a:p>
        </p:txBody>
      </p:sp>
      <p:sp>
        <p:nvSpPr>
          <p:cNvPr id="7" name="Zástupný symbol čísla snímky 6"/>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36266885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rázka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66CD4240-A50F-44FD-896B-0D88EACB6FD5}" type="datetimeFigureOut">
              <a:rPr lang="hu-HU" smtClean="0"/>
              <a:t>2019. 12. 11.</a:t>
            </a:fld>
            <a:endParaRPr lang="hu-HU"/>
          </a:p>
        </p:txBody>
      </p:sp>
      <p:sp>
        <p:nvSpPr>
          <p:cNvPr id="6" name="Zástupný symbol päty 5"/>
          <p:cNvSpPr>
            <a:spLocks noGrp="1"/>
          </p:cNvSpPr>
          <p:nvPr>
            <p:ph type="ftr" sz="quarter" idx="11"/>
          </p:nvPr>
        </p:nvSpPr>
        <p:spPr/>
        <p:txBody>
          <a:bodyPr/>
          <a:lstStyle/>
          <a:p>
            <a:endParaRPr lang="hu-HU"/>
          </a:p>
        </p:txBody>
      </p:sp>
      <p:sp>
        <p:nvSpPr>
          <p:cNvPr id="7" name="Zástupný symbol čísla snímky 6"/>
          <p:cNvSpPr>
            <a:spLocks noGrp="1"/>
          </p:cNvSpPr>
          <p:nvPr>
            <p:ph type="sldNum" sz="quarter" idx="12"/>
          </p:nvPr>
        </p:nvSpPr>
        <p:spPr/>
        <p:txBody>
          <a:bodyPr/>
          <a:lstStyle/>
          <a:p>
            <a:fld id="{8E9623AA-4A16-45C0-9263-3F99DE887AB1}" type="slidenum">
              <a:rPr lang="hu-HU" smtClean="0"/>
              <a:t>‹#›</a:t>
            </a:fld>
            <a:endParaRPr lang="hu-HU"/>
          </a:p>
        </p:txBody>
      </p:sp>
    </p:spTree>
    <p:extLst>
      <p:ext uri="{BB962C8B-B14F-4D97-AF65-F5344CB8AC3E}">
        <p14:creationId xmlns:p14="http://schemas.microsoft.com/office/powerpoint/2010/main" val="41800569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CD4240-A50F-44FD-896B-0D88EACB6FD5}" type="datetimeFigureOut">
              <a:rPr lang="hu-HU" smtClean="0"/>
              <a:t>2019. 12. 11.</a:t>
            </a:fld>
            <a:endParaRPr lang="hu-HU"/>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623AA-4A16-45C0-9263-3F99DE887AB1}" type="slidenum">
              <a:rPr lang="hu-HU" smtClean="0"/>
              <a:t>‹#›</a:t>
            </a:fld>
            <a:endParaRPr lang="hu-HU"/>
          </a:p>
        </p:txBody>
      </p:sp>
    </p:spTree>
    <p:extLst>
      <p:ext uri="{BB962C8B-B14F-4D97-AF65-F5344CB8AC3E}">
        <p14:creationId xmlns:p14="http://schemas.microsoft.com/office/powerpoint/2010/main" val="9631187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442433" y="1596145"/>
            <a:ext cx="8824456" cy="2002188"/>
          </a:xfrm>
        </p:spPr>
        <p:txBody>
          <a:bodyPr>
            <a:noAutofit/>
          </a:bodyPr>
          <a:lstStyle/>
          <a:p>
            <a:r>
              <a:rPr lang="hu-HU" sz="4800" b="1" dirty="0"/>
              <a:t>8. </a:t>
            </a:r>
            <a:br>
              <a:rPr lang="hu-HU" sz="4800" b="1" dirty="0"/>
            </a:br>
            <a:r>
              <a:rPr lang="hu-HU" sz="4800" b="1" dirty="0" err="1"/>
              <a:t>Jazyková</a:t>
            </a:r>
            <a:r>
              <a:rPr lang="hu-HU" sz="4800" b="1" dirty="0"/>
              <a:t> politika a </a:t>
            </a:r>
            <a:r>
              <a:rPr lang="hu-HU" sz="4800" b="1" dirty="0" err="1"/>
              <a:t>jazykové</a:t>
            </a:r>
            <a:r>
              <a:rPr lang="hu-HU" sz="4800" b="1" dirty="0"/>
              <a:t> </a:t>
            </a:r>
            <a:r>
              <a:rPr lang="hu-HU" sz="4800" b="1" dirty="0" err="1"/>
              <a:t>právo</a:t>
            </a:r>
            <a:r>
              <a:rPr lang="hu-HU" sz="4800" b="1" dirty="0"/>
              <a:t>, </a:t>
            </a:r>
            <a:r>
              <a:rPr lang="hu-HU" sz="4800" b="1" dirty="0" err="1"/>
              <a:t>jazykový</a:t>
            </a:r>
            <a:r>
              <a:rPr lang="hu-HU" sz="4800" b="1" dirty="0"/>
              <a:t> </a:t>
            </a:r>
            <a:r>
              <a:rPr lang="hu-HU" sz="4800" b="1" dirty="0" err="1"/>
              <a:t>manažment</a:t>
            </a:r>
            <a:r>
              <a:rPr lang="hu-HU" sz="4800" b="1" dirty="0"/>
              <a:t> </a:t>
            </a:r>
            <a:r>
              <a:rPr lang="hu-HU" sz="4800" b="1" dirty="0" err="1"/>
              <a:t>a</a:t>
            </a:r>
            <a:r>
              <a:rPr lang="hu-HU" sz="4800" b="1" dirty="0"/>
              <a:t> </a:t>
            </a:r>
            <a:r>
              <a:rPr lang="hu-HU" sz="4800" b="1" dirty="0" err="1"/>
              <a:t>plánovanie</a:t>
            </a:r>
            <a:endParaRPr lang="hu-HU" sz="4800" b="1" dirty="0"/>
          </a:p>
        </p:txBody>
      </p:sp>
      <p:sp>
        <p:nvSpPr>
          <p:cNvPr id="3" name="Podnadpis 2"/>
          <p:cNvSpPr>
            <a:spLocks noGrp="1"/>
          </p:cNvSpPr>
          <p:nvPr>
            <p:ph type="subTitle" idx="1"/>
          </p:nvPr>
        </p:nvSpPr>
        <p:spPr>
          <a:xfrm>
            <a:off x="7107438" y="5768907"/>
            <a:ext cx="4009623" cy="1111630"/>
          </a:xfrm>
        </p:spPr>
        <p:txBody>
          <a:bodyPr>
            <a:normAutofit/>
          </a:bodyPr>
          <a:lstStyle/>
          <a:p>
            <a:r>
              <a:rPr lang="hu-HU" sz="2000" dirty="0" err="1"/>
              <a:t>PaedDr</a:t>
            </a:r>
            <a:r>
              <a:rPr lang="hu-HU" sz="2000" dirty="0"/>
              <a:t>. Eva </a:t>
            </a:r>
            <a:r>
              <a:rPr lang="hu-HU" sz="2000" dirty="0" err="1"/>
              <a:t>Győriová</a:t>
            </a:r>
            <a:r>
              <a:rPr lang="hu-HU" sz="2000" dirty="0"/>
              <a:t> </a:t>
            </a:r>
            <a:r>
              <a:rPr lang="hu-HU" sz="2000" dirty="0" err="1" smtClean="0"/>
              <a:t>Baková</a:t>
            </a:r>
            <a:endParaRPr lang="hu-HU" sz="2000" dirty="0"/>
          </a:p>
        </p:txBody>
      </p:sp>
      <p:sp>
        <p:nvSpPr>
          <p:cNvPr id="4" name="Rectangle 3"/>
          <p:cNvSpPr txBox="1">
            <a:spLocks noChangeArrowheads="1"/>
          </p:cNvSpPr>
          <p:nvPr/>
        </p:nvSpPr>
        <p:spPr>
          <a:xfrm>
            <a:off x="2711450" y="3733800"/>
            <a:ext cx="6400800" cy="1676399"/>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sk-SK" altLang="sk-SK" b="1" dirty="0"/>
              <a:t>Vysokoškolské učebné materiály </a:t>
            </a:r>
            <a:endParaRPr lang="en-US" altLang="sk-SK" dirty="0"/>
          </a:p>
          <a:p>
            <a:r>
              <a:rPr lang="sk-SK" altLang="sk-SK" b="1" i="1" dirty="0"/>
              <a:t>Sociolingvistika v slovensko-maďarskom kontexte</a:t>
            </a:r>
          </a:p>
          <a:p>
            <a:r>
              <a:rPr lang="sk-SK" sz="2200" dirty="0"/>
              <a:t>KEGA 001UJS-4/2018</a:t>
            </a:r>
          </a:p>
          <a:p>
            <a:r>
              <a:rPr lang="sk-SK" altLang="sk-SK" sz="2200" dirty="0"/>
              <a:t>Pedagogická fakulta Univerzity J. </a:t>
            </a:r>
            <a:r>
              <a:rPr lang="sk-SK" altLang="sk-SK" sz="2200" dirty="0" err="1"/>
              <a:t>Selyeho</a:t>
            </a:r>
            <a:endParaRPr lang="en-US" altLang="sk-SK" sz="2200" dirty="0"/>
          </a:p>
          <a:p>
            <a:pPr>
              <a:lnSpc>
                <a:spcPct val="80000"/>
              </a:lnSpc>
            </a:pPr>
            <a:endParaRPr lang="hu-HU" altLang="hu-HU" sz="1200" dirty="0"/>
          </a:p>
          <a:p>
            <a:pPr>
              <a:lnSpc>
                <a:spcPct val="80000"/>
              </a:lnSpc>
            </a:pPr>
            <a:endParaRPr lang="cs-CZ" altLang="hu-HU" sz="1200" dirty="0"/>
          </a:p>
          <a:p>
            <a:pPr>
              <a:lnSpc>
                <a:spcPct val="80000"/>
              </a:lnSpc>
            </a:pPr>
            <a:endParaRPr lang="hu-HU" altLang="hu-HU" sz="1200" dirty="0"/>
          </a:p>
        </p:txBody>
      </p:sp>
      <p:pic>
        <p:nvPicPr>
          <p:cNvPr id="5" name="Obrázok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3450" y="786342"/>
            <a:ext cx="317500" cy="476250"/>
          </a:xfrm>
          <a:prstGeom prst="rect">
            <a:avLst/>
          </a:prstGeom>
          <a:solidFill>
            <a:srgbClr val="FFFFFF">
              <a:alpha val="0"/>
            </a:srgbClr>
          </a:solidFill>
          <a:ln>
            <a:noFill/>
          </a:ln>
        </p:spPr>
      </p:pic>
    </p:spTree>
    <p:extLst>
      <p:ext uri="{BB962C8B-B14F-4D97-AF65-F5344CB8AC3E}">
        <p14:creationId xmlns:p14="http://schemas.microsoft.com/office/powerpoint/2010/main" val="41140128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736600"/>
            <a:ext cx="10515600" cy="5440363"/>
          </a:xfrm>
        </p:spPr>
        <p:txBody>
          <a:bodyPr>
            <a:normAutofit/>
          </a:bodyPr>
          <a:lstStyle/>
          <a:p>
            <a:pPr marL="0" indent="0">
              <a:lnSpc>
                <a:spcPct val="150000"/>
              </a:lnSpc>
              <a:spcBef>
                <a:spcPts val="0"/>
              </a:spcBef>
              <a:buNone/>
            </a:pPr>
            <a:r>
              <a:rPr lang="sk-SK" sz="2400" dirty="0"/>
              <a:t>Širšie chápanie jazykovej politiky: </a:t>
            </a:r>
          </a:p>
          <a:p>
            <a:pPr marL="0" indent="0">
              <a:lnSpc>
                <a:spcPct val="150000"/>
              </a:lnSpc>
              <a:spcBef>
                <a:spcPts val="0"/>
              </a:spcBef>
              <a:buNone/>
            </a:pPr>
            <a:r>
              <a:rPr lang="sk-SK" sz="2400" dirty="0"/>
              <a:t>problematika regulácie jazyka, </a:t>
            </a:r>
          </a:p>
          <a:p>
            <a:pPr marL="0" indent="0">
              <a:lnSpc>
                <a:spcPct val="150000"/>
              </a:lnSpc>
              <a:spcBef>
                <a:spcPts val="0"/>
              </a:spcBef>
              <a:buNone/>
            </a:pPr>
            <a:r>
              <a:rPr lang="sk-SK" sz="2400" dirty="0"/>
              <a:t>starostlivosť o jazyk, jazyková kultúra</a:t>
            </a:r>
          </a:p>
          <a:p>
            <a:pPr marL="0" indent="0">
              <a:lnSpc>
                <a:spcPct val="150000"/>
              </a:lnSpc>
              <a:spcBef>
                <a:spcPts val="0"/>
              </a:spcBef>
              <a:buNone/>
            </a:pPr>
            <a:r>
              <a:rPr lang="sk-SK" sz="2400" dirty="0"/>
              <a:t>približuje sa k pojmu jazykového plánovania. </a:t>
            </a:r>
          </a:p>
          <a:p>
            <a:pPr marL="0" indent="0">
              <a:lnSpc>
                <a:spcPct val="150000"/>
              </a:lnSpc>
              <a:spcBef>
                <a:spcPts val="0"/>
              </a:spcBef>
              <a:buNone/>
            </a:pPr>
            <a:endParaRPr lang="sk-SK" sz="2400" dirty="0"/>
          </a:p>
          <a:p>
            <a:pPr marL="0" indent="0">
              <a:lnSpc>
                <a:spcPct val="150000"/>
              </a:lnSpc>
              <a:spcBef>
                <a:spcPts val="0"/>
              </a:spcBef>
              <a:buNone/>
            </a:pPr>
            <a:r>
              <a:rPr lang="sk-SK" sz="2400" dirty="0"/>
              <a:t>Jazykové plánovanie: zámerná regulačná činnosť v oblasti jazyka, ktorú realizuje štát prostredníctvom svojich inštitúcií, organizácií alebo isté autoritatívne subjekty. </a:t>
            </a:r>
            <a:endParaRPr lang="hu-HU" sz="2400" dirty="0"/>
          </a:p>
        </p:txBody>
      </p:sp>
    </p:spTree>
    <p:extLst>
      <p:ext uri="{BB962C8B-B14F-4D97-AF65-F5344CB8AC3E}">
        <p14:creationId xmlns:p14="http://schemas.microsoft.com/office/powerpoint/2010/main" val="330885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A. D. Švejcer a L. B. Nikolskij v roku 1983 (s. 141) definovali jazykovú politiku ako súbor opatrení vykonávaných štátom, stranou, triedou, spoločenskou skupinou, ktorých cieľom je zmena alebo zachovanie existujúceho funkčného rozdelenia jazykov alebo jazykových podsystémov a zavedenie nových alebo zachovanie aktuálnych lingvistických noriem.…"/>
          <p:cNvSpPr txBox="1">
            <a:spLocks noGrp="1"/>
          </p:cNvSpPr>
          <p:nvPr>
            <p:ph type="body" idx="1"/>
          </p:nvPr>
        </p:nvSpPr>
        <p:spPr>
          <a:xfrm>
            <a:off x="838200" y="702733"/>
            <a:ext cx="10515600" cy="5474230"/>
          </a:xfrm>
          <a:prstGeom prst="rect">
            <a:avLst/>
          </a:prstGeom>
        </p:spPr>
        <p:txBody>
          <a:bodyPr>
            <a:normAutofit fontScale="77500" lnSpcReduction="20000"/>
          </a:bodyPr>
          <a:lstStyle/>
          <a:p>
            <a:pPr marL="300026" indent="-300026" defTabSz="394320">
              <a:lnSpc>
                <a:spcPct val="160000"/>
              </a:lnSpc>
              <a:spcBef>
                <a:spcPts val="0"/>
              </a:spcBef>
              <a:defRPr sz="3072"/>
            </a:pPr>
            <a:r>
              <a:rPr dirty="0"/>
              <a:t>A. D. </a:t>
            </a:r>
            <a:r>
              <a:rPr dirty="0" err="1"/>
              <a:t>Švejcer</a:t>
            </a:r>
            <a:r>
              <a:rPr dirty="0"/>
              <a:t> a L. B. </a:t>
            </a:r>
            <a:r>
              <a:rPr dirty="0" err="1"/>
              <a:t>Nikolskij</a:t>
            </a:r>
            <a:r>
              <a:rPr dirty="0"/>
              <a:t> v </a:t>
            </a:r>
            <a:r>
              <a:rPr dirty="0" err="1"/>
              <a:t>roku</a:t>
            </a:r>
            <a:r>
              <a:rPr dirty="0"/>
              <a:t> 1983 (s. 141) </a:t>
            </a:r>
            <a:r>
              <a:rPr dirty="0" err="1"/>
              <a:t>definovali</a:t>
            </a:r>
            <a:r>
              <a:rPr dirty="0"/>
              <a:t> </a:t>
            </a:r>
            <a:r>
              <a:rPr dirty="0" err="1"/>
              <a:t>jazykovú</a:t>
            </a:r>
            <a:r>
              <a:rPr dirty="0"/>
              <a:t> </a:t>
            </a:r>
            <a:r>
              <a:rPr dirty="0" err="1"/>
              <a:t>politiku</a:t>
            </a:r>
            <a:r>
              <a:rPr dirty="0"/>
              <a:t> </a:t>
            </a:r>
            <a:r>
              <a:rPr dirty="0" err="1"/>
              <a:t>ako</a:t>
            </a:r>
            <a:r>
              <a:rPr dirty="0"/>
              <a:t> </a:t>
            </a:r>
            <a:r>
              <a:rPr dirty="0" err="1"/>
              <a:t>súbor</a:t>
            </a:r>
            <a:r>
              <a:rPr dirty="0"/>
              <a:t> </a:t>
            </a:r>
            <a:r>
              <a:rPr dirty="0" err="1"/>
              <a:t>opatrení</a:t>
            </a:r>
            <a:r>
              <a:rPr dirty="0"/>
              <a:t> </a:t>
            </a:r>
            <a:r>
              <a:rPr dirty="0" err="1"/>
              <a:t>vykonávaných</a:t>
            </a:r>
            <a:r>
              <a:rPr dirty="0"/>
              <a:t> </a:t>
            </a:r>
            <a:r>
              <a:rPr dirty="0" err="1"/>
              <a:t>štátom</a:t>
            </a:r>
            <a:r>
              <a:rPr dirty="0"/>
              <a:t>, </a:t>
            </a:r>
            <a:r>
              <a:rPr dirty="0" err="1"/>
              <a:t>stranou</a:t>
            </a:r>
            <a:r>
              <a:rPr dirty="0"/>
              <a:t>, </a:t>
            </a:r>
            <a:r>
              <a:rPr dirty="0" err="1"/>
              <a:t>triedou</a:t>
            </a:r>
            <a:r>
              <a:rPr dirty="0"/>
              <a:t>, </a:t>
            </a:r>
            <a:r>
              <a:rPr dirty="0" err="1"/>
              <a:t>spoločenskou</a:t>
            </a:r>
            <a:r>
              <a:rPr dirty="0"/>
              <a:t> </a:t>
            </a:r>
            <a:r>
              <a:rPr dirty="0" err="1"/>
              <a:t>skupinou</a:t>
            </a:r>
            <a:r>
              <a:rPr dirty="0"/>
              <a:t>, </a:t>
            </a:r>
            <a:r>
              <a:rPr dirty="0" err="1"/>
              <a:t>ktorých</a:t>
            </a:r>
            <a:r>
              <a:rPr dirty="0"/>
              <a:t> </a:t>
            </a:r>
            <a:r>
              <a:rPr dirty="0" err="1"/>
              <a:t>cieľom</a:t>
            </a:r>
            <a:r>
              <a:rPr dirty="0"/>
              <a:t> je </a:t>
            </a:r>
            <a:r>
              <a:rPr dirty="0" err="1"/>
              <a:t>zmena</a:t>
            </a:r>
            <a:r>
              <a:rPr dirty="0"/>
              <a:t> </a:t>
            </a:r>
            <a:r>
              <a:rPr dirty="0" err="1"/>
              <a:t>alebo</a:t>
            </a:r>
            <a:r>
              <a:rPr dirty="0"/>
              <a:t> </a:t>
            </a:r>
            <a:r>
              <a:rPr dirty="0" err="1"/>
              <a:t>zachovanie</a:t>
            </a:r>
            <a:r>
              <a:rPr dirty="0"/>
              <a:t> </a:t>
            </a:r>
            <a:r>
              <a:rPr dirty="0" err="1"/>
              <a:t>existujúceho</a:t>
            </a:r>
            <a:r>
              <a:rPr dirty="0"/>
              <a:t> </a:t>
            </a:r>
            <a:r>
              <a:rPr dirty="0" err="1"/>
              <a:t>funkčného</a:t>
            </a:r>
            <a:r>
              <a:rPr dirty="0"/>
              <a:t> </a:t>
            </a:r>
            <a:r>
              <a:rPr dirty="0" err="1"/>
              <a:t>rozdelenia</a:t>
            </a:r>
            <a:r>
              <a:rPr dirty="0"/>
              <a:t> </a:t>
            </a:r>
            <a:r>
              <a:rPr dirty="0" err="1"/>
              <a:t>jazykov</a:t>
            </a:r>
            <a:r>
              <a:rPr dirty="0"/>
              <a:t> </a:t>
            </a:r>
            <a:r>
              <a:rPr dirty="0" err="1"/>
              <a:t>alebo</a:t>
            </a:r>
            <a:r>
              <a:rPr dirty="0"/>
              <a:t> </a:t>
            </a:r>
            <a:r>
              <a:rPr dirty="0" err="1"/>
              <a:t>jazykových</a:t>
            </a:r>
            <a:r>
              <a:rPr dirty="0"/>
              <a:t> </a:t>
            </a:r>
            <a:r>
              <a:rPr dirty="0" err="1"/>
              <a:t>podsystémov</a:t>
            </a:r>
            <a:r>
              <a:rPr dirty="0"/>
              <a:t> a </a:t>
            </a:r>
            <a:r>
              <a:rPr dirty="0" err="1"/>
              <a:t>zavedenie</a:t>
            </a:r>
            <a:r>
              <a:rPr dirty="0"/>
              <a:t> </a:t>
            </a:r>
            <a:r>
              <a:rPr dirty="0" err="1"/>
              <a:t>nových</a:t>
            </a:r>
            <a:r>
              <a:rPr dirty="0"/>
              <a:t> </a:t>
            </a:r>
            <a:r>
              <a:rPr dirty="0" err="1"/>
              <a:t>alebo</a:t>
            </a:r>
            <a:r>
              <a:rPr dirty="0"/>
              <a:t> </a:t>
            </a:r>
            <a:r>
              <a:rPr dirty="0" err="1"/>
              <a:t>zachovanie</a:t>
            </a:r>
            <a:r>
              <a:rPr dirty="0"/>
              <a:t> </a:t>
            </a:r>
            <a:r>
              <a:rPr dirty="0" err="1"/>
              <a:t>aktuálnych</a:t>
            </a:r>
            <a:r>
              <a:rPr dirty="0"/>
              <a:t> </a:t>
            </a:r>
            <a:r>
              <a:rPr dirty="0" err="1"/>
              <a:t>lingvistických</a:t>
            </a:r>
            <a:r>
              <a:rPr dirty="0"/>
              <a:t> </a:t>
            </a:r>
            <a:r>
              <a:rPr dirty="0" err="1"/>
              <a:t>noriem</a:t>
            </a:r>
            <a:r>
              <a:rPr dirty="0"/>
              <a:t>. </a:t>
            </a:r>
          </a:p>
          <a:p>
            <a:pPr marL="300026" indent="-300026" defTabSz="394320">
              <a:lnSpc>
                <a:spcPct val="160000"/>
              </a:lnSpc>
              <a:spcBef>
                <a:spcPts val="0"/>
              </a:spcBef>
              <a:defRPr sz="3072"/>
            </a:pPr>
            <a:r>
              <a:rPr dirty="0" err="1"/>
              <a:t>Jazyková</a:t>
            </a:r>
            <a:r>
              <a:rPr dirty="0"/>
              <a:t> </a:t>
            </a:r>
            <a:r>
              <a:rPr dirty="0" err="1"/>
              <a:t>politika</a:t>
            </a:r>
            <a:r>
              <a:rPr dirty="0"/>
              <a:t> je </a:t>
            </a:r>
            <a:r>
              <a:rPr dirty="0" err="1"/>
              <a:t>jedným</a:t>
            </a:r>
            <a:r>
              <a:rPr dirty="0"/>
              <a:t> zo </a:t>
            </a:r>
            <a:r>
              <a:rPr dirty="0" err="1"/>
              <a:t>sociálnych</a:t>
            </a:r>
            <a:r>
              <a:rPr dirty="0"/>
              <a:t> </a:t>
            </a:r>
            <a:r>
              <a:rPr dirty="0" err="1"/>
              <a:t>faktorov</a:t>
            </a:r>
            <a:r>
              <a:rPr dirty="0"/>
              <a:t>, </a:t>
            </a:r>
            <a:r>
              <a:rPr dirty="0" err="1"/>
              <a:t>ktoré</a:t>
            </a:r>
            <a:r>
              <a:rPr dirty="0"/>
              <a:t> </a:t>
            </a:r>
            <a:r>
              <a:rPr dirty="0" err="1"/>
              <a:t>pôsobia</a:t>
            </a:r>
            <a:r>
              <a:rPr dirty="0"/>
              <a:t> </a:t>
            </a:r>
            <a:r>
              <a:rPr dirty="0" err="1"/>
              <a:t>na</a:t>
            </a:r>
            <a:r>
              <a:rPr dirty="0"/>
              <a:t> </a:t>
            </a:r>
            <a:r>
              <a:rPr dirty="0" err="1"/>
              <a:t>fungovanie</a:t>
            </a:r>
            <a:r>
              <a:rPr dirty="0"/>
              <a:t> a </a:t>
            </a:r>
            <a:r>
              <a:rPr dirty="0" err="1"/>
              <a:t>rozvíjanie</a:t>
            </a:r>
            <a:r>
              <a:rPr dirty="0"/>
              <a:t> </a:t>
            </a:r>
            <a:r>
              <a:rPr dirty="0" err="1"/>
              <a:t>jazykov</a:t>
            </a:r>
            <a:r>
              <a:rPr dirty="0"/>
              <a:t> v </a:t>
            </a:r>
            <a:r>
              <a:rPr dirty="0" err="1"/>
              <a:t>rámci</a:t>
            </a:r>
            <a:r>
              <a:rPr dirty="0"/>
              <a:t> </a:t>
            </a:r>
            <a:r>
              <a:rPr dirty="0" err="1"/>
              <a:t>štátu</a:t>
            </a:r>
            <a:r>
              <a:rPr dirty="0"/>
              <a:t>. Je </a:t>
            </a:r>
            <a:r>
              <a:rPr dirty="0" err="1"/>
              <a:t>činiteľom</a:t>
            </a:r>
            <a:r>
              <a:rPr dirty="0"/>
              <a:t> </a:t>
            </a:r>
            <a:r>
              <a:rPr dirty="0" err="1"/>
              <a:t>podmieňujúcim</a:t>
            </a:r>
            <a:r>
              <a:rPr dirty="0"/>
              <a:t> </a:t>
            </a:r>
            <a:r>
              <a:rPr dirty="0" err="1"/>
              <a:t>funkčné</a:t>
            </a:r>
            <a:r>
              <a:rPr dirty="0"/>
              <a:t> </a:t>
            </a:r>
            <a:r>
              <a:rPr dirty="0" err="1"/>
              <a:t>rozdelenie</a:t>
            </a:r>
            <a:r>
              <a:rPr dirty="0"/>
              <a:t> </a:t>
            </a:r>
            <a:r>
              <a:rPr dirty="0" err="1"/>
              <a:t>jazykov</a:t>
            </a:r>
            <a:r>
              <a:rPr dirty="0"/>
              <a:t> a </a:t>
            </a:r>
            <a:r>
              <a:rPr dirty="0" err="1"/>
              <a:t>jazykových</a:t>
            </a:r>
            <a:r>
              <a:rPr dirty="0"/>
              <a:t> </a:t>
            </a:r>
            <a:r>
              <a:rPr dirty="0" err="1"/>
              <a:t>podsystémov</a:t>
            </a:r>
            <a:r>
              <a:rPr dirty="0"/>
              <a:t>, </a:t>
            </a:r>
            <a:r>
              <a:rPr dirty="0" err="1"/>
              <a:t>jedným</a:t>
            </a:r>
            <a:r>
              <a:rPr dirty="0"/>
              <a:t> </a:t>
            </a:r>
            <a:r>
              <a:rPr dirty="0" err="1"/>
              <a:t>dáva</a:t>
            </a:r>
            <a:r>
              <a:rPr dirty="0"/>
              <a:t> </a:t>
            </a:r>
            <a:r>
              <a:rPr dirty="0" err="1"/>
              <a:t>prednosť</a:t>
            </a:r>
            <a:r>
              <a:rPr dirty="0"/>
              <a:t> a </a:t>
            </a:r>
            <a:r>
              <a:rPr dirty="0" err="1"/>
              <a:t>vypracováva</a:t>
            </a:r>
            <a:r>
              <a:rPr dirty="0"/>
              <a:t> pre ne </a:t>
            </a:r>
            <a:r>
              <a:rPr dirty="0" err="1"/>
              <a:t>výhodnejšie</a:t>
            </a:r>
            <a:r>
              <a:rPr dirty="0"/>
              <a:t> </a:t>
            </a:r>
            <a:r>
              <a:rPr dirty="0" err="1"/>
              <a:t>podmienky</a:t>
            </a:r>
            <a:r>
              <a:rPr dirty="0"/>
              <a:t>, </a:t>
            </a:r>
            <a:r>
              <a:rPr dirty="0" err="1"/>
              <a:t>iné</a:t>
            </a:r>
            <a:r>
              <a:rPr dirty="0"/>
              <a:t> </a:t>
            </a:r>
            <a:r>
              <a:rPr dirty="0" err="1"/>
              <a:t>utláča</a:t>
            </a:r>
            <a:r>
              <a:rPr dirty="0"/>
              <a:t> a </a:t>
            </a:r>
            <a:r>
              <a:rPr dirty="0" err="1"/>
              <a:t>územne</a:t>
            </a:r>
            <a:r>
              <a:rPr dirty="0"/>
              <a:t> </a:t>
            </a:r>
            <a:r>
              <a:rPr dirty="0" err="1"/>
              <a:t>obmedzuje</a:t>
            </a:r>
            <a:r>
              <a:rPr dirty="0"/>
              <a:t>.</a:t>
            </a:r>
          </a:p>
        </p:txBody>
      </p:sp>
    </p:spTree>
    <p:extLst>
      <p:ext uri="{BB962C8B-B14F-4D97-AF65-F5344CB8AC3E}">
        <p14:creationId xmlns:p14="http://schemas.microsoft.com/office/powerpoint/2010/main" val="228054066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Podľa J. Kačalu (1993, s. 97) jazyková situácia ako „istá teoretická koncepcia o postavení a úlohe národného jazyka (alebo viacerých jazykov) v istej spoločnosti, ako aj politická prax uplatňovaná v okruhu používania jazyka, jeho vedeckého výskumu a starostlivosti o jeho kultúru, ako aj jeho vyučovania by mala okrem iného byť výrazom dôkladného poznania jazykovej situácie istého národného alebo štátneho spoločenstva.“…"/>
          <p:cNvSpPr txBox="1">
            <a:spLocks noGrp="1"/>
          </p:cNvSpPr>
          <p:nvPr>
            <p:ph type="body" idx="1"/>
          </p:nvPr>
        </p:nvSpPr>
        <p:spPr>
          <a:xfrm>
            <a:off x="892969" y="626533"/>
            <a:ext cx="10406063" cy="5338499"/>
          </a:xfrm>
          <a:prstGeom prst="rect">
            <a:avLst/>
          </a:prstGeom>
        </p:spPr>
        <p:txBody>
          <a:bodyPr>
            <a:noAutofit/>
          </a:bodyPr>
          <a:lstStyle/>
          <a:p>
            <a:pPr>
              <a:lnSpc>
                <a:spcPct val="150000"/>
              </a:lnSpc>
              <a:spcBef>
                <a:spcPts val="0"/>
              </a:spcBef>
            </a:pPr>
            <a:r>
              <a:rPr sz="2400" dirty="0" err="1"/>
              <a:t>Podľa</a:t>
            </a:r>
            <a:r>
              <a:rPr sz="2400" dirty="0"/>
              <a:t> J. </a:t>
            </a:r>
            <a:r>
              <a:rPr sz="2400" dirty="0" err="1"/>
              <a:t>Kačalu</a:t>
            </a:r>
            <a:r>
              <a:rPr sz="2400" dirty="0"/>
              <a:t> (1993, s. 97) </a:t>
            </a:r>
            <a:r>
              <a:rPr sz="2400" dirty="0" err="1"/>
              <a:t>jazyková</a:t>
            </a:r>
            <a:r>
              <a:rPr sz="2400" dirty="0"/>
              <a:t> </a:t>
            </a:r>
            <a:r>
              <a:rPr sz="2400" dirty="0" err="1"/>
              <a:t>situácia</a:t>
            </a:r>
            <a:r>
              <a:rPr sz="2400" dirty="0"/>
              <a:t> </a:t>
            </a:r>
            <a:r>
              <a:rPr sz="2400" dirty="0" err="1"/>
              <a:t>ako</a:t>
            </a:r>
            <a:r>
              <a:rPr sz="2400" dirty="0"/>
              <a:t> „</a:t>
            </a:r>
            <a:r>
              <a:rPr sz="2400" dirty="0" err="1"/>
              <a:t>istá</a:t>
            </a:r>
            <a:r>
              <a:rPr sz="2400" dirty="0"/>
              <a:t> </a:t>
            </a:r>
            <a:r>
              <a:rPr sz="2400" dirty="0" err="1"/>
              <a:t>teoretická</a:t>
            </a:r>
            <a:r>
              <a:rPr sz="2400" dirty="0"/>
              <a:t> </a:t>
            </a:r>
            <a:r>
              <a:rPr sz="2400" dirty="0" err="1"/>
              <a:t>koncepcia</a:t>
            </a:r>
            <a:r>
              <a:rPr sz="2400" dirty="0"/>
              <a:t> o </a:t>
            </a:r>
            <a:r>
              <a:rPr sz="2400" dirty="0" err="1"/>
              <a:t>postaveni</a:t>
            </a:r>
            <a:r>
              <a:rPr sz="2400" dirty="0"/>
              <a:t>́ a </a:t>
            </a:r>
            <a:r>
              <a:rPr sz="2400" dirty="0" err="1"/>
              <a:t>úlohe</a:t>
            </a:r>
            <a:r>
              <a:rPr sz="2400" dirty="0"/>
              <a:t> </a:t>
            </a:r>
            <a:r>
              <a:rPr sz="2400" dirty="0" err="1"/>
              <a:t>ná­rodného</a:t>
            </a:r>
            <a:r>
              <a:rPr sz="2400" dirty="0"/>
              <a:t> </a:t>
            </a:r>
            <a:r>
              <a:rPr sz="2400" dirty="0" err="1"/>
              <a:t>jazyka</a:t>
            </a:r>
            <a:r>
              <a:rPr sz="2400" dirty="0"/>
              <a:t> (</a:t>
            </a:r>
            <a:r>
              <a:rPr sz="2400" dirty="0" err="1"/>
              <a:t>alebo</a:t>
            </a:r>
            <a:r>
              <a:rPr sz="2400" dirty="0"/>
              <a:t> </a:t>
            </a:r>
            <a:r>
              <a:rPr sz="2400" dirty="0" err="1"/>
              <a:t>viacerých</a:t>
            </a:r>
            <a:r>
              <a:rPr sz="2400" dirty="0"/>
              <a:t> </a:t>
            </a:r>
            <a:r>
              <a:rPr sz="2400" dirty="0" err="1"/>
              <a:t>jazykov</a:t>
            </a:r>
            <a:r>
              <a:rPr sz="2400" dirty="0"/>
              <a:t>) v </a:t>
            </a:r>
            <a:r>
              <a:rPr sz="2400" dirty="0" err="1"/>
              <a:t>istej</a:t>
            </a:r>
            <a:r>
              <a:rPr sz="2400" dirty="0"/>
              <a:t> </a:t>
            </a:r>
            <a:r>
              <a:rPr sz="2400" dirty="0" err="1"/>
              <a:t>spoločnosti</a:t>
            </a:r>
            <a:r>
              <a:rPr sz="2400" dirty="0"/>
              <a:t>, </a:t>
            </a:r>
            <a:r>
              <a:rPr sz="2400" dirty="0" err="1"/>
              <a:t>ako</a:t>
            </a:r>
            <a:r>
              <a:rPr sz="2400" dirty="0"/>
              <a:t> </a:t>
            </a:r>
            <a:r>
              <a:rPr sz="2400" dirty="0" err="1"/>
              <a:t>aj</a:t>
            </a:r>
            <a:r>
              <a:rPr sz="2400" dirty="0"/>
              <a:t> </a:t>
            </a:r>
            <a:r>
              <a:rPr sz="2400" dirty="0" err="1"/>
              <a:t>politicka</a:t>
            </a:r>
            <a:r>
              <a:rPr sz="2400" dirty="0"/>
              <a:t>́ </a:t>
            </a:r>
            <a:r>
              <a:rPr sz="2400" dirty="0" err="1"/>
              <a:t>prax</a:t>
            </a:r>
            <a:r>
              <a:rPr sz="2400" dirty="0"/>
              <a:t> </a:t>
            </a:r>
            <a:r>
              <a:rPr sz="2400" dirty="0" err="1"/>
              <a:t>uplatňovana</a:t>
            </a:r>
            <a:r>
              <a:rPr sz="2400" dirty="0"/>
              <a:t>́ v </a:t>
            </a:r>
            <a:r>
              <a:rPr sz="2400" dirty="0" err="1"/>
              <a:t>okruhu</a:t>
            </a:r>
            <a:r>
              <a:rPr sz="2400" dirty="0"/>
              <a:t> </a:t>
            </a:r>
            <a:r>
              <a:rPr sz="2400" dirty="0" err="1"/>
              <a:t>používania</a:t>
            </a:r>
            <a:r>
              <a:rPr sz="2400" dirty="0"/>
              <a:t> </a:t>
            </a:r>
            <a:r>
              <a:rPr sz="2400" dirty="0" err="1"/>
              <a:t>jazyka</a:t>
            </a:r>
            <a:r>
              <a:rPr sz="2400" dirty="0"/>
              <a:t>, </a:t>
            </a:r>
            <a:r>
              <a:rPr sz="2400" dirty="0" err="1"/>
              <a:t>jeho</a:t>
            </a:r>
            <a:r>
              <a:rPr sz="2400" dirty="0"/>
              <a:t> </a:t>
            </a:r>
            <a:r>
              <a:rPr sz="2400" dirty="0" err="1"/>
              <a:t>vedeckého</a:t>
            </a:r>
            <a:r>
              <a:rPr sz="2400" dirty="0"/>
              <a:t> </a:t>
            </a:r>
            <a:r>
              <a:rPr sz="2400" dirty="0" err="1"/>
              <a:t>výskumu</a:t>
            </a:r>
            <a:r>
              <a:rPr sz="2400" dirty="0"/>
              <a:t> a </a:t>
            </a:r>
            <a:r>
              <a:rPr sz="2400" dirty="0" err="1"/>
              <a:t>starostlivosti</a:t>
            </a:r>
            <a:r>
              <a:rPr sz="2400" dirty="0"/>
              <a:t> o </a:t>
            </a:r>
            <a:r>
              <a:rPr sz="2400" dirty="0" err="1"/>
              <a:t>jeho</a:t>
            </a:r>
            <a:r>
              <a:rPr sz="2400" dirty="0"/>
              <a:t> </a:t>
            </a:r>
            <a:r>
              <a:rPr sz="2400" dirty="0" err="1"/>
              <a:t>kultúru</a:t>
            </a:r>
            <a:r>
              <a:rPr sz="2400" dirty="0"/>
              <a:t>, </a:t>
            </a:r>
            <a:r>
              <a:rPr sz="2400" dirty="0" err="1"/>
              <a:t>ako</a:t>
            </a:r>
            <a:r>
              <a:rPr sz="2400" dirty="0"/>
              <a:t> </a:t>
            </a:r>
            <a:r>
              <a:rPr sz="2400" dirty="0" err="1"/>
              <a:t>aj</a:t>
            </a:r>
            <a:r>
              <a:rPr sz="2400" dirty="0"/>
              <a:t> </a:t>
            </a:r>
            <a:r>
              <a:rPr sz="2400" dirty="0" err="1"/>
              <a:t>jeho</a:t>
            </a:r>
            <a:r>
              <a:rPr sz="2400" dirty="0"/>
              <a:t> </a:t>
            </a:r>
            <a:r>
              <a:rPr sz="2400" dirty="0" err="1"/>
              <a:t>vyučovania</a:t>
            </a:r>
            <a:r>
              <a:rPr sz="2400" dirty="0"/>
              <a:t> by mala </a:t>
            </a:r>
            <a:r>
              <a:rPr sz="2400" dirty="0" err="1"/>
              <a:t>okrem</a:t>
            </a:r>
            <a:r>
              <a:rPr sz="2400" dirty="0"/>
              <a:t> </a:t>
            </a:r>
            <a:r>
              <a:rPr sz="2400" dirty="0" err="1"/>
              <a:t>iného</a:t>
            </a:r>
            <a:r>
              <a:rPr sz="2400" dirty="0"/>
              <a:t> </a:t>
            </a:r>
            <a:r>
              <a:rPr sz="2400" dirty="0" err="1"/>
              <a:t>byt</a:t>
            </a:r>
            <a:r>
              <a:rPr sz="2400" dirty="0"/>
              <a:t>̌ </a:t>
            </a:r>
            <a:r>
              <a:rPr sz="2400" dirty="0" err="1"/>
              <a:t>výrazom</a:t>
            </a:r>
            <a:r>
              <a:rPr sz="2400" dirty="0"/>
              <a:t> </a:t>
            </a:r>
            <a:r>
              <a:rPr sz="2400" dirty="0" err="1"/>
              <a:t>dôkladného</a:t>
            </a:r>
            <a:r>
              <a:rPr sz="2400" dirty="0"/>
              <a:t> </a:t>
            </a:r>
            <a:r>
              <a:rPr sz="2400" dirty="0" err="1"/>
              <a:t>poznania</a:t>
            </a:r>
            <a:r>
              <a:rPr sz="2400" dirty="0"/>
              <a:t> </a:t>
            </a:r>
            <a:r>
              <a:rPr sz="2400" dirty="0" err="1"/>
              <a:t>jazykovej</a:t>
            </a:r>
            <a:r>
              <a:rPr sz="2400" dirty="0"/>
              <a:t> </a:t>
            </a:r>
            <a:r>
              <a:rPr sz="2400" dirty="0" err="1"/>
              <a:t>situácie</a:t>
            </a:r>
            <a:r>
              <a:rPr sz="2400" dirty="0"/>
              <a:t> </a:t>
            </a:r>
            <a:r>
              <a:rPr sz="2400" dirty="0" err="1"/>
              <a:t>istého</a:t>
            </a:r>
            <a:r>
              <a:rPr sz="2400" dirty="0"/>
              <a:t> </a:t>
            </a:r>
            <a:r>
              <a:rPr sz="2400" dirty="0" err="1"/>
              <a:t>národného</a:t>
            </a:r>
            <a:r>
              <a:rPr sz="2400" dirty="0"/>
              <a:t> </a:t>
            </a:r>
            <a:r>
              <a:rPr sz="2400" dirty="0" err="1"/>
              <a:t>alebo</a:t>
            </a:r>
            <a:r>
              <a:rPr sz="2400" dirty="0"/>
              <a:t> </a:t>
            </a:r>
            <a:r>
              <a:rPr sz="2400" dirty="0" err="1"/>
              <a:t>štátneho</a:t>
            </a:r>
            <a:r>
              <a:rPr sz="2400" dirty="0"/>
              <a:t> </a:t>
            </a:r>
            <a:r>
              <a:rPr sz="2400" dirty="0" err="1"/>
              <a:t>spoločenstva</a:t>
            </a:r>
            <a:r>
              <a:rPr sz="2400" dirty="0"/>
              <a:t>.“ </a:t>
            </a:r>
          </a:p>
          <a:p>
            <a:pPr>
              <a:lnSpc>
                <a:spcPct val="150000"/>
              </a:lnSpc>
              <a:spcBef>
                <a:spcPts val="0"/>
              </a:spcBef>
            </a:pPr>
            <a:r>
              <a:rPr sz="2400" dirty="0" err="1"/>
              <a:t>Upozorňuje</a:t>
            </a:r>
            <a:r>
              <a:rPr sz="2400" dirty="0"/>
              <a:t> </a:t>
            </a:r>
            <a:r>
              <a:rPr sz="2400" dirty="0" err="1"/>
              <a:t>aj</a:t>
            </a:r>
            <a:r>
              <a:rPr sz="2400" dirty="0"/>
              <a:t> </a:t>
            </a:r>
            <a:r>
              <a:rPr sz="2400" dirty="0" err="1"/>
              <a:t>na</a:t>
            </a:r>
            <a:r>
              <a:rPr sz="2400" dirty="0"/>
              <a:t> </a:t>
            </a:r>
            <a:r>
              <a:rPr sz="2400" dirty="0" err="1"/>
              <a:t>fakt</a:t>
            </a:r>
            <a:r>
              <a:rPr sz="2400" dirty="0"/>
              <a:t>, </a:t>
            </a:r>
            <a:r>
              <a:rPr sz="2400" dirty="0" err="1"/>
              <a:t>že</a:t>
            </a:r>
            <a:r>
              <a:rPr sz="2400" dirty="0"/>
              <a:t> </a:t>
            </a:r>
            <a:r>
              <a:rPr sz="2400" dirty="0" err="1"/>
              <a:t>etnicky</a:t>
            </a:r>
            <a:r>
              <a:rPr sz="2400" dirty="0"/>
              <a:t> </a:t>
            </a:r>
            <a:r>
              <a:rPr sz="2400" dirty="0" err="1"/>
              <a:t>homogénne</a:t>
            </a:r>
            <a:r>
              <a:rPr sz="2400" dirty="0"/>
              <a:t> </a:t>
            </a:r>
            <a:r>
              <a:rPr sz="2400" dirty="0" err="1"/>
              <a:t>štátne</a:t>
            </a:r>
            <a:r>
              <a:rPr sz="2400" dirty="0"/>
              <a:t> </a:t>
            </a:r>
            <a:r>
              <a:rPr sz="2400" dirty="0" err="1"/>
              <a:t>zriadenia</a:t>
            </a:r>
            <a:r>
              <a:rPr sz="2400" dirty="0"/>
              <a:t> </a:t>
            </a:r>
            <a:r>
              <a:rPr sz="2400" dirty="0" err="1"/>
              <a:t>tvoria</a:t>
            </a:r>
            <a:r>
              <a:rPr sz="2400" dirty="0"/>
              <a:t> </a:t>
            </a:r>
            <a:r>
              <a:rPr sz="2400" dirty="0" err="1"/>
              <a:t>skôr</a:t>
            </a:r>
            <a:r>
              <a:rPr sz="2400" dirty="0"/>
              <a:t> </a:t>
            </a:r>
            <a:r>
              <a:rPr sz="2400" dirty="0" err="1"/>
              <a:t>výnimku</a:t>
            </a:r>
            <a:r>
              <a:rPr sz="2400" dirty="0"/>
              <a:t> </a:t>
            </a:r>
            <a:r>
              <a:rPr sz="2400" dirty="0" err="1"/>
              <a:t>ako</a:t>
            </a:r>
            <a:r>
              <a:rPr sz="2400" dirty="0"/>
              <a:t> </a:t>
            </a:r>
            <a:r>
              <a:rPr sz="2400" dirty="0" err="1"/>
              <a:t>pravidlo</a:t>
            </a:r>
            <a:r>
              <a:rPr sz="2400" dirty="0"/>
              <a:t>, a </a:t>
            </a:r>
            <a:r>
              <a:rPr sz="2400" dirty="0" err="1"/>
              <a:t>preto</a:t>
            </a:r>
            <a:r>
              <a:rPr sz="2400" dirty="0"/>
              <a:t> je </a:t>
            </a:r>
            <a:r>
              <a:rPr sz="2400" dirty="0" err="1"/>
              <a:t>aj</a:t>
            </a:r>
            <a:r>
              <a:rPr sz="2400" dirty="0"/>
              <a:t> v </a:t>
            </a:r>
            <a:r>
              <a:rPr sz="2400" dirty="0" err="1"/>
              <a:t>našich</a:t>
            </a:r>
            <a:r>
              <a:rPr sz="2400" dirty="0"/>
              <a:t> </a:t>
            </a:r>
            <a:r>
              <a:rPr sz="2400" dirty="0" err="1"/>
              <a:t>podmienkach</a:t>
            </a:r>
            <a:r>
              <a:rPr sz="2400" dirty="0"/>
              <a:t> </a:t>
            </a:r>
            <a:r>
              <a:rPr sz="2400" dirty="0" err="1"/>
              <a:t>potrebne</a:t>
            </a:r>
            <a:r>
              <a:rPr sz="2400" dirty="0"/>
              <a:t>́ v </a:t>
            </a:r>
            <a:r>
              <a:rPr sz="2400" dirty="0" err="1"/>
              <a:t>jazykovej</a:t>
            </a:r>
            <a:r>
              <a:rPr sz="2400" dirty="0"/>
              <a:t> </a:t>
            </a:r>
            <a:r>
              <a:rPr sz="2400" dirty="0" err="1"/>
              <a:t>politike</a:t>
            </a:r>
            <a:r>
              <a:rPr sz="2400" dirty="0"/>
              <a:t> </a:t>
            </a:r>
            <a:r>
              <a:rPr sz="2400" dirty="0" err="1"/>
              <a:t>počítať</a:t>
            </a:r>
            <a:r>
              <a:rPr sz="2400" dirty="0"/>
              <a:t> </a:t>
            </a:r>
            <a:r>
              <a:rPr sz="2400" dirty="0" err="1"/>
              <a:t>aj</a:t>
            </a:r>
            <a:r>
              <a:rPr sz="2400" dirty="0"/>
              <a:t> so </a:t>
            </a:r>
            <a:r>
              <a:rPr sz="2400" dirty="0" err="1"/>
              <a:t>vzťahom</a:t>
            </a:r>
            <a:r>
              <a:rPr sz="2400" dirty="0"/>
              <a:t> </a:t>
            </a:r>
            <a:r>
              <a:rPr sz="2400" dirty="0" err="1"/>
              <a:t>jazyka</a:t>
            </a:r>
            <a:r>
              <a:rPr sz="2400" dirty="0"/>
              <a:t> majority k </a:t>
            </a:r>
            <a:r>
              <a:rPr sz="2400" dirty="0" err="1"/>
              <a:t>jazy­kom</a:t>
            </a:r>
            <a:r>
              <a:rPr sz="2400" dirty="0"/>
              <a:t> </a:t>
            </a:r>
            <a:r>
              <a:rPr sz="2400" dirty="0" err="1"/>
              <a:t>národnostných</a:t>
            </a:r>
            <a:r>
              <a:rPr sz="2400" dirty="0"/>
              <a:t> </a:t>
            </a:r>
            <a:r>
              <a:rPr sz="2400" dirty="0" err="1"/>
              <a:t>menšín</a:t>
            </a:r>
            <a:r>
              <a:rPr sz="2400" dirty="0"/>
              <a:t>, </a:t>
            </a:r>
            <a:r>
              <a:rPr sz="2400" dirty="0" err="1"/>
              <a:t>ktoré</a:t>
            </a:r>
            <a:r>
              <a:rPr sz="2400" dirty="0"/>
              <a:t> </a:t>
            </a:r>
            <a:r>
              <a:rPr sz="2400" dirty="0" err="1"/>
              <a:t>žijú</a:t>
            </a:r>
            <a:r>
              <a:rPr sz="2400" dirty="0"/>
              <a:t> </a:t>
            </a:r>
            <a:r>
              <a:rPr sz="2400" dirty="0" err="1"/>
              <a:t>na</a:t>
            </a:r>
            <a:r>
              <a:rPr sz="2400" dirty="0"/>
              <a:t> </a:t>
            </a:r>
            <a:r>
              <a:rPr sz="2400" dirty="0" err="1"/>
              <a:t>danom</a:t>
            </a:r>
            <a:r>
              <a:rPr sz="2400" dirty="0"/>
              <a:t> </a:t>
            </a:r>
            <a:r>
              <a:rPr sz="2400" dirty="0" err="1"/>
              <a:t>štátnom</a:t>
            </a:r>
            <a:r>
              <a:rPr sz="2400" dirty="0"/>
              <a:t> </a:t>
            </a:r>
            <a:r>
              <a:rPr sz="2400" dirty="0" err="1"/>
              <a:t>území</a:t>
            </a:r>
            <a:r>
              <a:rPr sz="2400" dirty="0"/>
              <a:t>. </a:t>
            </a:r>
          </a:p>
        </p:txBody>
      </p:sp>
    </p:spTree>
    <p:extLst>
      <p:ext uri="{BB962C8B-B14F-4D97-AF65-F5344CB8AC3E}">
        <p14:creationId xmlns:p14="http://schemas.microsoft.com/office/powerpoint/2010/main" val="63456671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odľa B. Spolskeho (2012, s. 5) je jazyková politika súhrnným pojmom, ktorý sa skladá z troch navzájom prepojených avšak nezávislých zložiek: 1. aktuálna jazyková prax členov istého rečového spoločenstva (t.j. jazykové správanie); 2. jazykové ideológie a 3. jazykový manažment.…"/>
          <p:cNvSpPr txBox="1">
            <a:spLocks noGrp="1"/>
          </p:cNvSpPr>
          <p:nvPr>
            <p:ph type="body" idx="1"/>
          </p:nvPr>
        </p:nvSpPr>
        <p:spPr>
          <a:xfrm>
            <a:off x="811369" y="736601"/>
            <a:ext cx="10487663" cy="5767230"/>
          </a:xfrm>
          <a:prstGeom prst="rect">
            <a:avLst/>
          </a:prstGeom>
        </p:spPr>
        <p:txBody>
          <a:bodyPr>
            <a:normAutofit fontScale="70000" lnSpcReduction="20000"/>
          </a:bodyPr>
          <a:lstStyle/>
          <a:p>
            <a:pPr marL="300026" indent="-300026" defTabSz="394320">
              <a:lnSpc>
                <a:spcPct val="160000"/>
              </a:lnSpc>
              <a:spcBef>
                <a:spcPts val="0"/>
              </a:spcBef>
              <a:defRPr sz="3072"/>
            </a:pPr>
            <a:r>
              <a:rPr dirty="0" err="1"/>
              <a:t>Podľa</a:t>
            </a:r>
            <a:r>
              <a:rPr dirty="0"/>
              <a:t> B. </a:t>
            </a:r>
            <a:r>
              <a:rPr dirty="0" err="1"/>
              <a:t>Spolskeho</a:t>
            </a:r>
            <a:r>
              <a:rPr dirty="0"/>
              <a:t> (2012, s. 5) je </a:t>
            </a:r>
            <a:r>
              <a:rPr dirty="0" err="1"/>
              <a:t>jazyková</a:t>
            </a:r>
            <a:r>
              <a:rPr dirty="0"/>
              <a:t> </a:t>
            </a:r>
            <a:r>
              <a:rPr dirty="0" err="1"/>
              <a:t>politika</a:t>
            </a:r>
            <a:r>
              <a:rPr dirty="0"/>
              <a:t> </a:t>
            </a:r>
            <a:r>
              <a:rPr dirty="0" err="1"/>
              <a:t>súhrnným</a:t>
            </a:r>
            <a:r>
              <a:rPr dirty="0"/>
              <a:t> </a:t>
            </a:r>
            <a:r>
              <a:rPr dirty="0" err="1"/>
              <a:t>pojmom</a:t>
            </a:r>
            <a:r>
              <a:rPr dirty="0"/>
              <a:t>, </a:t>
            </a:r>
            <a:r>
              <a:rPr dirty="0" err="1"/>
              <a:t>ktorý</a:t>
            </a:r>
            <a:r>
              <a:rPr dirty="0"/>
              <a:t> </a:t>
            </a:r>
            <a:r>
              <a:rPr dirty="0" err="1"/>
              <a:t>sa</a:t>
            </a:r>
            <a:r>
              <a:rPr dirty="0"/>
              <a:t> </a:t>
            </a:r>
            <a:r>
              <a:rPr dirty="0" err="1"/>
              <a:t>skladá</a:t>
            </a:r>
            <a:r>
              <a:rPr dirty="0"/>
              <a:t> z troch </a:t>
            </a:r>
            <a:r>
              <a:rPr dirty="0" err="1"/>
              <a:t>navzájom</a:t>
            </a:r>
            <a:r>
              <a:rPr dirty="0"/>
              <a:t> </a:t>
            </a:r>
            <a:r>
              <a:rPr dirty="0" err="1"/>
              <a:t>prepojených</a:t>
            </a:r>
            <a:r>
              <a:rPr dirty="0"/>
              <a:t> </a:t>
            </a:r>
            <a:r>
              <a:rPr dirty="0" err="1"/>
              <a:t>avšak</a:t>
            </a:r>
            <a:r>
              <a:rPr dirty="0"/>
              <a:t> </a:t>
            </a:r>
            <a:r>
              <a:rPr dirty="0" err="1"/>
              <a:t>nezávislých</a:t>
            </a:r>
            <a:r>
              <a:rPr dirty="0"/>
              <a:t> </a:t>
            </a:r>
            <a:r>
              <a:rPr dirty="0" err="1"/>
              <a:t>zložiek</a:t>
            </a:r>
            <a:r>
              <a:rPr dirty="0"/>
              <a:t>: </a:t>
            </a:r>
            <a:endParaRPr lang="hu-HU" dirty="0"/>
          </a:p>
          <a:p>
            <a:pPr marL="300026" indent="-300026" defTabSz="394320">
              <a:lnSpc>
                <a:spcPct val="160000"/>
              </a:lnSpc>
              <a:spcBef>
                <a:spcPts val="0"/>
              </a:spcBef>
              <a:defRPr sz="3072"/>
            </a:pPr>
            <a:r>
              <a:rPr dirty="0"/>
              <a:t>1. </a:t>
            </a:r>
            <a:r>
              <a:rPr dirty="0" err="1"/>
              <a:t>aktuálna</a:t>
            </a:r>
            <a:r>
              <a:rPr dirty="0"/>
              <a:t> </a:t>
            </a:r>
            <a:r>
              <a:rPr dirty="0" err="1"/>
              <a:t>jazyková</a:t>
            </a:r>
            <a:r>
              <a:rPr dirty="0"/>
              <a:t> </a:t>
            </a:r>
            <a:r>
              <a:rPr dirty="0" err="1"/>
              <a:t>prax</a:t>
            </a:r>
            <a:r>
              <a:rPr dirty="0"/>
              <a:t> </a:t>
            </a:r>
            <a:r>
              <a:rPr dirty="0" err="1"/>
              <a:t>členov</a:t>
            </a:r>
            <a:r>
              <a:rPr dirty="0"/>
              <a:t> </a:t>
            </a:r>
            <a:r>
              <a:rPr dirty="0" err="1"/>
              <a:t>istého</a:t>
            </a:r>
            <a:r>
              <a:rPr dirty="0"/>
              <a:t> </a:t>
            </a:r>
            <a:r>
              <a:rPr dirty="0" err="1"/>
              <a:t>rečového</a:t>
            </a:r>
            <a:r>
              <a:rPr dirty="0"/>
              <a:t> </a:t>
            </a:r>
            <a:r>
              <a:rPr dirty="0" err="1"/>
              <a:t>spoločenstva</a:t>
            </a:r>
            <a:r>
              <a:rPr dirty="0"/>
              <a:t> (</a:t>
            </a:r>
            <a:r>
              <a:rPr dirty="0" err="1"/>
              <a:t>t.j.</a:t>
            </a:r>
            <a:r>
              <a:rPr dirty="0"/>
              <a:t> </a:t>
            </a:r>
            <a:r>
              <a:rPr dirty="0" err="1"/>
              <a:t>jazykové</a:t>
            </a:r>
            <a:r>
              <a:rPr dirty="0"/>
              <a:t> </a:t>
            </a:r>
            <a:r>
              <a:rPr dirty="0" err="1"/>
              <a:t>správanie</a:t>
            </a:r>
            <a:r>
              <a:rPr dirty="0"/>
              <a:t>); 2. </a:t>
            </a:r>
            <a:r>
              <a:rPr dirty="0" err="1"/>
              <a:t>jazykové</a:t>
            </a:r>
            <a:r>
              <a:rPr dirty="0"/>
              <a:t> </a:t>
            </a:r>
            <a:r>
              <a:rPr dirty="0" err="1"/>
              <a:t>ideológie</a:t>
            </a:r>
            <a:r>
              <a:rPr dirty="0"/>
              <a:t> a </a:t>
            </a:r>
            <a:endParaRPr lang="hu-HU" dirty="0"/>
          </a:p>
          <a:p>
            <a:pPr marL="300026" indent="-300026" defTabSz="394320">
              <a:lnSpc>
                <a:spcPct val="160000"/>
              </a:lnSpc>
              <a:spcBef>
                <a:spcPts val="0"/>
              </a:spcBef>
              <a:defRPr sz="3072"/>
            </a:pPr>
            <a:r>
              <a:rPr dirty="0"/>
              <a:t>3. </a:t>
            </a:r>
            <a:r>
              <a:rPr dirty="0" err="1"/>
              <a:t>jazykový</a:t>
            </a:r>
            <a:r>
              <a:rPr dirty="0"/>
              <a:t> </a:t>
            </a:r>
            <a:r>
              <a:rPr dirty="0" err="1"/>
              <a:t>manažment</a:t>
            </a:r>
            <a:r>
              <a:rPr dirty="0"/>
              <a:t>. </a:t>
            </a:r>
          </a:p>
          <a:p>
            <a:pPr marL="300026" indent="-300026" defTabSz="394320">
              <a:lnSpc>
                <a:spcPct val="160000"/>
              </a:lnSpc>
              <a:spcBef>
                <a:spcPts val="0"/>
              </a:spcBef>
              <a:defRPr sz="3072"/>
            </a:pPr>
            <a:r>
              <a:rPr dirty="0" err="1"/>
              <a:t>Kontroverzná</a:t>
            </a:r>
            <a:r>
              <a:rPr dirty="0"/>
              <a:t> </a:t>
            </a:r>
            <a:r>
              <a:rPr dirty="0" err="1"/>
              <a:t>Koncepcia</a:t>
            </a:r>
            <a:r>
              <a:rPr dirty="0"/>
              <a:t> </a:t>
            </a:r>
            <a:r>
              <a:rPr dirty="0" err="1"/>
              <a:t>starostlivosti</a:t>
            </a:r>
            <a:r>
              <a:rPr dirty="0"/>
              <a:t> o </a:t>
            </a:r>
            <a:r>
              <a:rPr dirty="0" err="1"/>
              <a:t>štátny</a:t>
            </a:r>
            <a:r>
              <a:rPr dirty="0"/>
              <a:t> </a:t>
            </a:r>
            <a:r>
              <a:rPr dirty="0" err="1"/>
              <a:t>jazyk</a:t>
            </a:r>
            <a:r>
              <a:rPr dirty="0"/>
              <a:t> </a:t>
            </a:r>
            <a:r>
              <a:rPr dirty="0" err="1"/>
              <a:t>Slovenskej</a:t>
            </a:r>
            <a:r>
              <a:rPr dirty="0"/>
              <a:t> </a:t>
            </a:r>
            <a:r>
              <a:rPr dirty="0" err="1"/>
              <a:t>republiky</a:t>
            </a:r>
            <a:r>
              <a:rPr dirty="0"/>
              <a:t>  </a:t>
            </a:r>
            <a:r>
              <a:rPr dirty="0" err="1"/>
              <a:t>definuje</a:t>
            </a:r>
            <a:r>
              <a:rPr dirty="0"/>
              <a:t> </a:t>
            </a:r>
            <a:r>
              <a:rPr dirty="0" err="1"/>
              <a:t>jazykovú</a:t>
            </a:r>
            <a:r>
              <a:rPr dirty="0"/>
              <a:t> </a:t>
            </a:r>
            <a:r>
              <a:rPr dirty="0" err="1"/>
              <a:t>politiku</a:t>
            </a:r>
            <a:r>
              <a:rPr dirty="0"/>
              <a:t> </a:t>
            </a:r>
            <a:r>
              <a:rPr dirty="0" err="1"/>
              <a:t>ako</a:t>
            </a:r>
            <a:r>
              <a:rPr dirty="0"/>
              <a:t> </a:t>
            </a:r>
            <a:r>
              <a:rPr dirty="0" err="1"/>
              <a:t>činnosť</a:t>
            </a:r>
            <a:r>
              <a:rPr dirty="0"/>
              <a:t> </a:t>
            </a:r>
            <a:r>
              <a:rPr dirty="0" err="1"/>
              <a:t>riadiacej</a:t>
            </a:r>
            <a:r>
              <a:rPr dirty="0"/>
              <a:t> </a:t>
            </a:r>
            <a:r>
              <a:rPr dirty="0" err="1"/>
              <a:t>sféry</a:t>
            </a:r>
            <a:r>
              <a:rPr dirty="0"/>
              <a:t> v </a:t>
            </a:r>
            <a:r>
              <a:rPr dirty="0" err="1"/>
              <a:t>istej</a:t>
            </a:r>
            <a:r>
              <a:rPr dirty="0"/>
              <a:t> </a:t>
            </a:r>
            <a:r>
              <a:rPr dirty="0" err="1"/>
              <a:t>spoločnosti</a:t>
            </a:r>
            <a:r>
              <a:rPr dirty="0"/>
              <a:t> </a:t>
            </a:r>
            <a:r>
              <a:rPr dirty="0" err="1"/>
              <a:t>orientovaná</a:t>
            </a:r>
            <a:r>
              <a:rPr dirty="0"/>
              <a:t> </a:t>
            </a:r>
            <a:r>
              <a:rPr dirty="0" err="1"/>
              <a:t>na</a:t>
            </a:r>
            <a:r>
              <a:rPr dirty="0"/>
              <a:t> </a:t>
            </a:r>
            <a:r>
              <a:rPr dirty="0" err="1"/>
              <a:t>spolurozhodovanie</a:t>
            </a:r>
            <a:r>
              <a:rPr dirty="0"/>
              <a:t> v </a:t>
            </a:r>
            <a:r>
              <a:rPr dirty="0" err="1"/>
              <a:t>otázkach</a:t>
            </a:r>
            <a:r>
              <a:rPr dirty="0"/>
              <a:t> </a:t>
            </a:r>
            <a:r>
              <a:rPr dirty="0" err="1"/>
              <a:t>fungovania</a:t>
            </a:r>
            <a:r>
              <a:rPr dirty="0"/>
              <a:t>, </a:t>
            </a:r>
            <a:r>
              <a:rPr dirty="0" err="1"/>
              <a:t>rozvoja</a:t>
            </a:r>
            <a:r>
              <a:rPr dirty="0"/>
              <a:t> a </a:t>
            </a:r>
            <a:r>
              <a:rPr dirty="0" err="1"/>
              <a:t>vzájomného</a:t>
            </a:r>
            <a:r>
              <a:rPr dirty="0"/>
              <a:t> </a:t>
            </a:r>
            <a:r>
              <a:rPr dirty="0" err="1"/>
              <a:t>pôsobenia</a:t>
            </a:r>
            <a:r>
              <a:rPr dirty="0"/>
              <a:t> </a:t>
            </a:r>
            <a:r>
              <a:rPr dirty="0" err="1"/>
              <a:t>jazykov</a:t>
            </a:r>
            <a:r>
              <a:rPr dirty="0"/>
              <a:t>. </a:t>
            </a:r>
            <a:r>
              <a:rPr dirty="0" err="1"/>
              <a:t>Predmetom</a:t>
            </a:r>
            <a:r>
              <a:rPr dirty="0"/>
              <a:t> </a:t>
            </a:r>
            <a:r>
              <a:rPr dirty="0" err="1"/>
              <a:t>jazykovej</a:t>
            </a:r>
            <a:r>
              <a:rPr dirty="0"/>
              <a:t> </a:t>
            </a:r>
            <a:r>
              <a:rPr dirty="0" err="1"/>
              <a:t>politiky</a:t>
            </a:r>
            <a:r>
              <a:rPr dirty="0"/>
              <a:t> </a:t>
            </a:r>
            <a:r>
              <a:rPr dirty="0" err="1"/>
              <a:t>nie</a:t>
            </a:r>
            <a:r>
              <a:rPr dirty="0"/>
              <a:t> je </a:t>
            </a:r>
            <a:r>
              <a:rPr dirty="0" err="1"/>
              <a:t>sám</a:t>
            </a:r>
            <a:r>
              <a:rPr dirty="0"/>
              <a:t> </a:t>
            </a:r>
            <a:r>
              <a:rPr dirty="0" err="1"/>
              <a:t>jazyk</a:t>
            </a:r>
            <a:r>
              <a:rPr dirty="0"/>
              <a:t>, ale </a:t>
            </a:r>
            <a:r>
              <a:rPr dirty="0" err="1"/>
              <a:t>vzťah</a:t>
            </a:r>
            <a:r>
              <a:rPr dirty="0"/>
              <a:t> </a:t>
            </a:r>
            <a:r>
              <a:rPr dirty="0" err="1"/>
              <a:t>spoločnosti</a:t>
            </a:r>
            <a:r>
              <a:rPr dirty="0"/>
              <a:t> a </a:t>
            </a:r>
            <a:r>
              <a:rPr dirty="0" err="1"/>
              <a:t>jazyka</a:t>
            </a:r>
            <a:r>
              <a:rPr dirty="0"/>
              <a:t> (</a:t>
            </a:r>
            <a:r>
              <a:rPr dirty="0" err="1"/>
              <a:t>jazykov</a:t>
            </a:r>
            <a:r>
              <a:rPr dirty="0"/>
              <a:t>). </a:t>
            </a:r>
            <a:r>
              <a:rPr dirty="0" err="1"/>
              <a:t>Vykonávateľom</a:t>
            </a:r>
            <a:r>
              <a:rPr dirty="0"/>
              <a:t> </a:t>
            </a:r>
            <a:r>
              <a:rPr dirty="0" err="1"/>
              <a:t>oficiálnej</a:t>
            </a:r>
            <a:r>
              <a:rPr dirty="0"/>
              <a:t> </a:t>
            </a:r>
            <a:r>
              <a:rPr dirty="0" err="1"/>
              <a:t>jazykovej</a:t>
            </a:r>
            <a:r>
              <a:rPr dirty="0"/>
              <a:t> </a:t>
            </a:r>
            <a:r>
              <a:rPr dirty="0" err="1"/>
              <a:t>politiky</a:t>
            </a:r>
            <a:r>
              <a:rPr dirty="0"/>
              <a:t> </a:t>
            </a:r>
            <a:r>
              <a:rPr dirty="0" err="1"/>
              <a:t>sú</a:t>
            </a:r>
            <a:r>
              <a:rPr dirty="0"/>
              <a:t> </a:t>
            </a:r>
            <a:r>
              <a:rPr dirty="0" err="1"/>
              <a:t>štátne</a:t>
            </a:r>
            <a:r>
              <a:rPr dirty="0"/>
              <a:t> </a:t>
            </a:r>
            <a:r>
              <a:rPr dirty="0" err="1"/>
              <a:t>orgány</a:t>
            </a:r>
            <a:r>
              <a:rPr dirty="0"/>
              <a:t>. </a:t>
            </a:r>
            <a:r>
              <a:rPr dirty="0" err="1"/>
              <a:t>Zásady</a:t>
            </a:r>
            <a:r>
              <a:rPr dirty="0"/>
              <a:t> a </a:t>
            </a:r>
            <a:r>
              <a:rPr dirty="0" err="1"/>
              <a:t>ciele</a:t>
            </a:r>
            <a:r>
              <a:rPr dirty="0"/>
              <a:t> </a:t>
            </a:r>
            <a:r>
              <a:rPr dirty="0" err="1"/>
              <a:t>jazykovej</a:t>
            </a:r>
            <a:r>
              <a:rPr dirty="0"/>
              <a:t> </a:t>
            </a:r>
            <a:r>
              <a:rPr dirty="0" err="1"/>
              <a:t>politiky</a:t>
            </a:r>
            <a:r>
              <a:rPr dirty="0"/>
              <a:t> </a:t>
            </a:r>
            <a:r>
              <a:rPr dirty="0" err="1"/>
              <a:t>zasahujú</a:t>
            </a:r>
            <a:r>
              <a:rPr dirty="0"/>
              <a:t> do </a:t>
            </a:r>
            <a:r>
              <a:rPr dirty="0" err="1"/>
              <a:t>všetkých</a:t>
            </a:r>
            <a:r>
              <a:rPr dirty="0"/>
              <a:t> </a:t>
            </a:r>
            <a:r>
              <a:rPr dirty="0" err="1"/>
              <a:t>oblastí</a:t>
            </a:r>
            <a:r>
              <a:rPr dirty="0"/>
              <a:t> </a:t>
            </a:r>
            <a:r>
              <a:rPr dirty="0" err="1"/>
              <a:t>spoločenského</a:t>
            </a:r>
            <a:r>
              <a:rPr dirty="0"/>
              <a:t> </a:t>
            </a:r>
            <a:r>
              <a:rPr dirty="0" err="1"/>
              <a:t>života</a:t>
            </a:r>
            <a:r>
              <a:rPr dirty="0"/>
              <a:t>.</a:t>
            </a:r>
          </a:p>
        </p:txBody>
      </p:sp>
    </p:spTree>
    <p:extLst>
      <p:ext uri="{BB962C8B-B14F-4D97-AF65-F5344CB8AC3E}">
        <p14:creationId xmlns:p14="http://schemas.microsoft.com/office/powerpoint/2010/main" val="336157828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J. Dolník (2009, s. 351) chápe jazykovú politiku ako nástroj cieľavedomého ovplyvňovania jazykovej situácie, t.j. sú to opatrenia, ktoré sú zamerané na to, aby bolo zachované alebo zmenené postavenie jazyka so zreteľom na jeho používanie.…"/>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sz="2400" dirty="0"/>
              <a:t>J. </a:t>
            </a:r>
            <a:r>
              <a:rPr sz="2400" dirty="0" err="1"/>
              <a:t>Dolník</a:t>
            </a:r>
            <a:r>
              <a:rPr sz="2400" dirty="0"/>
              <a:t> (2009</a:t>
            </a:r>
            <a:r>
              <a:rPr lang="hu-HU" sz="2400" dirty="0"/>
              <a:t>:</a:t>
            </a:r>
            <a:r>
              <a:rPr sz="2400" dirty="0"/>
              <a:t> 351) </a:t>
            </a:r>
            <a:r>
              <a:rPr sz="2400" dirty="0" err="1"/>
              <a:t>chápe</a:t>
            </a:r>
            <a:r>
              <a:rPr sz="2400" dirty="0"/>
              <a:t> </a:t>
            </a:r>
            <a:r>
              <a:rPr sz="2400" dirty="0" err="1"/>
              <a:t>jazykovú</a:t>
            </a:r>
            <a:r>
              <a:rPr sz="2400" dirty="0"/>
              <a:t> </a:t>
            </a:r>
            <a:r>
              <a:rPr sz="2400" dirty="0" err="1"/>
              <a:t>politiku</a:t>
            </a:r>
            <a:r>
              <a:rPr sz="2400" dirty="0"/>
              <a:t> </a:t>
            </a:r>
            <a:r>
              <a:rPr sz="2400" dirty="0" err="1"/>
              <a:t>ako</a:t>
            </a:r>
            <a:r>
              <a:rPr sz="2400" dirty="0"/>
              <a:t> </a:t>
            </a:r>
            <a:r>
              <a:rPr sz="2400" dirty="0" err="1"/>
              <a:t>nástroj</a:t>
            </a:r>
            <a:r>
              <a:rPr sz="2400" dirty="0"/>
              <a:t> </a:t>
            </a:r>
            <a:r>
              <a:rPr sz="2400" dirty="0" err="1"/>
              <a:t>cieľavedomého</a:t>
            </a:r>
            <a:r>
              <a:rPr sz="2400" dirty="0"/>
              <a:t> </a:t>
            </a:r>
            <a:r>
              <a:rPr sz="2400" dirty="0" err="1"/>
              <a:t>ovplyvňovania</a:t>
            </a:r>
            <a:r>
              <a:rPr sz="2400" dirty="0"/>
              <a:t> </a:t>
            </a:r>
            <a:r>
              <a:rPr sz="2400" dirty="0" err="1"/>
              <a:t>jazykovej</a:t>
            </a:r>
            <a:r>
              <a:rPr sz="2400" dirty="0"/>
              <a:t> </a:t>
            </a:r>
            <a:r>
              <a:rPr sz="2400" dirty="0" err="1"/>
              <a:t>situácie</a:t>
            </a:r>
            <a:r>
              <a:rPr sz="2400" dirty="0"/>
              <a:t>, </a:t>
            </a:r>
            <a:r>
              <a:rPr sz="2400" dirty="0" err="1"/>
              <a:t>t.j.</a:t>
            </a:r>
            <a:r>
              <a:rPr sz="2400" dirty="0"/>
              <a:t> </a:t>
            </a:r>
            <a:r>
              <a:rPr sz="2400" dirty="0" err="1"/>
              <a:t>sú</a:t>
            </a:r>
            <a:r>
              <a:rPr sz="2400" dirty="0"/>
              <a:t> to </a:t>
            </a:r>
            <a:r>
              <a:rPr sz="2400" dirty="0" err="1"/>
              <a:t>opatrenia</a:t>
            </a:r>
            <a:r>
              <a:rPr sz="2400" dirty="0"/>
              <a:t>, </a:t>
            </a:r>
            <a:r>
              <a:rPr sz="2400" dirty="0" err="1"/>
              <a:t>ktoré</a:t>
            </a:r>
            <a:r>
              <a:rPr sz="2400" dirty="0"/>
              <a:t> </a:t>
            </a:r>
            <a:r>
              <a:rPr sz="2400" dirty="0" err="1"/>
              <a:t>sú</a:t>
            </a:r>
            <a:r>
              <a:rPr sz="2400" dirty="0"/>
              <a:t> </a:t>
            </a:r>
            <a:r>
              <a:rPr sz="2400" dirty="0" err="1"/>
              <a:t>zamerané</a:t>
            </a:r>
            <a:r>
              <a:rPr sz="2400" dirty="0"/>
              <a:t> </a:t>
            </a:r>
            <a:r>
              <a:rPr sz="2400" dirty="0" err="1"/>
              <a:t>na</a:t>
            </a:r>
            <a:r>
              <a:rPr sz="2400" dirty="0"/>
              <a:t> to, aby bolo </a:t>
            </a:r>
            <a:r>
              <a:rPr sz="2400" dirty="0" err="1"/>
              <a:t>zachované</a:t>
            </a:r>
            <a:r>
              <a:rPr sz="2400" dirty="0"/>
              <a:t> </a:t>
            </a:r>
            <a:r>
              <a:rPr sz="2400" dirty="0" err="1"/>
              <a:t>alebo</a:t>
            </a:r>
            <a:r>
              <a:rPr sz="2400" dirty="0"/>
              <a:t> </a:t>
            </a:r>
            <a:r>
              <a:rPr sz="2400" dirty="0" err="1"/>
              <a:t>zmenené</a:t>
            </a:r>
            <a:r>
              <a:rPr sz="2400" dirty="0"/>
              <a:t> </a:t>
            </a:r>
            <a:r>
              <a:rPr sz="2400" dirty="0" err="1"/>
              <a:t>postavenie</a:t>
            </a:r>
            <a:r>
              <a:rPr sz="2400" dirty="0"/>
              <a:t> </a:t>
            </a:r>
            <a:r>
              <a:rPr sz="2400" dirty="0" err="1"/>
              <a:t>jazyka</a:t>
            </a:r>
            <a:r>
              <a:rPr sz="2400" dirty="0"/>
              <a:t> so </a:t>
            </a:r>
            <a:r>
              <a:rPr sz="2400" dirty="0" err="1"/>
              <a:t>zreteľom</a:t>
            </a:r>
            <a:r>
              <a:rPr sz="2400" dirty="0"/>
              <a:t> </a:t>
            </a:r>
            <a:r>
              <a:rPr sz="2400" dirty="0" err="1"/>
              <a:t>na</a:t>
            </a:r>
            <a:r>
              <a:rPr sz="2400" dirty="0"/>
              <a:t> </a:t>
            </a:r>
            <a:r>
              <a:rPr sz="2400" dirty="0" err="1"/>
              <a:t>jeho</a:t>
            </a:r>
            <a:r>
              <a:rPr sz="2400" dirty="0"/>
              <a:t> </a:t>
            </a:r>
            <a:r>
              <a:rPr sz="2400" dirty="0" err="1"/>
              <a:t>používanie</a:t>
            </a:r>
            <a:r>
              <a:rPr sz="2400" dirty="0"/>
              <a:t>. </a:t>
            </a:r>
          </a:p>
          <a:p>
            <a:pPr>
              <a:lnSpc>
                <a:spcPct val="150000"/>
              </a:lnSpc>
              <a:spcBef>
                <a:spcPts val="0"/>
              </a:spcBef>
            </a:pPr>
            <a:r>
              <a:rPr sz="2400" dirty="0" err="1"/>
              <a:t>Tieto</a:t>
            </a:r>
            <a:r>
              <a:rPr sz="2400" dirty="0"/>
              <a:t> </a:t>
            </a:r>
            <a:r>
              <a:rPr sz="2400" dirty="0" err="1"/>
              <a:t>opatrenia</a:t>
            </a:r>
            <a:r>
              <a:rPr sz="2400" dirty="0"/>
              <a:t> </a:t>
            </a:r>
            <a:r>
              <a:rPr sz="2400" dirty="0" err="1"/>
              <a:t>sú</a:t>
            </a:r>
            <a:r>
              <a:rPr sz="2400" dirty="0"/>
              <a:t> </a:t>
            </a:r>
            <a:r>
              <a:rPr sz="2400" dirty="0" err="1"/>
              <a:t>dielom</a:t>
            </a:r>
            <a:r>
              <a:rPr sz="2400" dirty="0"/>
              <a:t> </a:t>
            </a:r>
            <a:r>
              <a:rPr sz="2400" dirty="0" err="1"/>
              <a:t>štátnych</a:t>
            </a:r>
            <a:r>
              <a:rPr sz="2400" dirty="0"/>
              <a:t> a </a:t>
            </a:r>
            <a:r>
              <a:rPr sz="2400" dirty="0" err="1"/>
              <a:t>iných</a:t>
            </a:r>
            <a:r>
              <a:rPr sz="2400" dirty="0"/>
              <a:t> </a:t>
            </a:r>
            <a:r>
              <a:rPr sz="2400" dirty="0" err="1"/>
              <a:t>spoločenských</a:t>
            </a:r>
            <a:r>
              <a:rPr sz="2400" dirty="0"/>
              <a:t> </a:t>
            </a:r>
            <a:r>
              <a:rPr sz="2400" dirty="0" err="1"/>
              <a:t>inštitúcií</a:t>
            </a:r>
            <a:r>
              <a:rPr sz="2400" dirty="0"/>
              <a:t>. J. </a:t>
            </a:r>
            <a:r>
              <a:rPr sz="2400" dirty="0" err="1"/>
              <a:t>Dolník</a:t>
            </a:r>
            <a:r>
              <a:rPr sz="2400" dirty="0"/>
              <a:t> </a:t>
            </a:r>
            <a:r>
              <a:rPr sz="2400" dirty="0" err="1"/>
              <a:t>ďalej</a:t>
            </a:r>
            <a:r>
              <a:rPr sz="2400" dirty="0"/>
              <a:t> (</a:t>
            </a:r>
            <a:r>
              <a:rPr lang="hu-HU" sz="2400" dirty="0"/>
              <a:t>2009: </a:t>
            </a:r>
            <a:r>
              <a:rPr sz="2400" dirty="0"/>
              <a:t>352) </a:t>
            </a:r>
            <a:r>
              <a:rPr sz="2400" dirty="0" err="1"/>
              <a:t>uvádza</a:t>
            </a:r>
            <a:r>
              <a:rPr sz="2400" dirty="0"/>
              <a:t> </a:t>
            </a:r>
            <a:r>
              <a:rPr sz="2400" dirty="0" err="1"/>
              <a:t>ako</a:t>
            </a:r>
            <a:r>
              <a:rPr sz="2400" dirty="0"/>
              <a:t> </a:t>
            </a:r>
            <a:r>
              <a:rPr sz="2400" dirty="0" err="1"/>
              <a:t>typický</a:t>
            </a:r>
            <a:r>
              <a:rPr sz="2400" dirty="0"/>
              <a:t> </a:t>
            </a:r>
            <a:r>
              <a:rPr sz="2400" dirty="0" err="1"/>
              <a:t>príklad</a:t>
            </a:r>
            <a:r>
              <a:rPr sz="2400" dirty="0"/>
              <a:t> „</a:t>
            </a:r>
            <a:r>
              <a:rPr sz="2400" dirty="0" err="1"/>
              <a:t>priznanie</a:t>
            </a:r>
            <a:r>
              <a:rPr sz="2400" dirty="0"/>
              <a:t> </a:t>
            </a:r>
            <a:r>
              <a:rPr sz="2400" dirty="0" err="1"/>
              <a:t>statusu</a:t>
            </a:r>
            <a:r>
              <a:rPr sz="2400" dirty="0"/>
              <a:t> „</a:t>
            </a:r>
            <a:r>
              <a:rPr sz="2400" dirty="0" err="1"/>
              <a:t>spisovný</a:t>
            </a:r>
            <a:r>
              <a:rPr sz="2400" dirty="0"/>
              <a:t>“ </a:t>
            </a:r>
            <a:r>
              <a:rPr sz="2400" dirty="0" err="1"/>
              <a:t>istému</a:t>
            </a:r>
            <a:r>
              <a:rPr sz="2400" dirty="0"/>
              <a:t> </a:t>
            </a:r>
            <a:r>
              <a:rPr sz="2400" dirty="0" err="1"/>
              <a:t>jazykovému</a:t>
            </a:r>
            <a:r>
              <a:rPr sz="2400" dirty="0"/>
              <a:t> </a:t>
            </a:r>
            <a:r>
              <a:rPr sz="2400" dirty="0" err="1"/>
              <a:t>útvaru</a:t>
            </a:r>
            <a:r>
              <a:rPr sz="2400" dirty="0"/>
              <a:t>... a </a:t>
            </a:r>
            <a:r>
              <a:rPr sz="2400" dirty="0" err="1"/>
              <a:t>prisúdenie</a:t>
            </a:r>
            <a:r>
              <a:rPr sz="2400" dirty="0"/>
              <a:t> </a:t>
            </a:r>
            <a:r>
              <a:rPr sz="2400" dirty="0" err="1"/>
              <a:t>statusu</a:t>
            </a:r>
            <a:r>
              <a:rPr sz="2400" dirty="0"/>
              <a:t> „</a:t>
            </a:r>
            <a:r>
              <a:rPr sz="2400" dirty="0" err="1"/>
              <a:t>štátny</a:t>
            </a:r>
            <a:r>
              <a:rPr sz="2400" dirty="0"/>
              <a:t>“ </a:t>
            </a:r>
            <a:r>
              <a:rPr sz="2400" dirty="0" err="1"/>
              <a:t>alebo</a:t>
            </a:r>
            <a:r>
              <a:rPr sz="2400" dirty="0"/>
              <a:t> „</a:t>
            </a:r>
            <a:r>
              <a:rPr sz="2400" dirty="0" err="1"/>
              <a:t>úradný</a:t>
            </a:r>
            <a:r>
              <a:rPr sz="2400" dirty="0"/>
              <a:t>“ </a:t>
            </a:r>
            <a:r>
              <a:rPr sz="2400" dirty="0" err="1"/>
              <a:t>istému</a:t>
            </a:r>
            <a:r>
              <a:rPr sz="2400" dirty="0"/>
              <a:t> </a:t>
            </a:r>
            <a:r>
              <a:rPr sz="2400" dirty="0" err="1"/>
              <a:t>jazyku</a:t>
            </a:r>
            <a:r>
              <a:rPr sz="2400" dirty="0"/>
              <a:t> </a:t>
            </a:r>
            <a:r>
              <a:rPr sz="2400" dirty="0" err="1"/>
              <a:t>na</a:t>
            </a:r>
            <a:r>
              <a:rPr sz="2400" dirty="0"/>
              <a:t> </a:t>
            </a:r>
            <a:r>
              <a:rPr sz="2400" dirty="0" err="1"/>
              <a:t>základe</a:t>
            </a:r>
            <a:r>
              <a:rPr sz="2400" dirty="0"/>
              <a:t> </a:t>
            </a:r>
            <a:r>
              <a:rPr sz="2400" dirty="0" err="1"/>
              <a:t>jazykového</a:t>
            </a:r>
            <a:r>
              <a:rPr sz="2400" dirty="0"/>
              <a:t> </a:t>
            </a:r>
            <a:r>
              <a:rPr sz="2400" dirty="0" err="1"/>
              <a:t>zákona</a:t>
            </a:r>
            <a:r>
              <a:rPr sz="2400" dirty="0"/>
              <a:t>.“</a:t>
            </a:r>
          </a:p>
        </p:txBody>
      </p:sp>
    </p:spTree>
    <p:extLst>
      <p:ext uri="{BB962C8B-B14F-4D97-AF65-F5344CB8AC3E}">
        <p14:creationId xmlns:p14="http://schemas.microsoft.com/office/powerpoint/2010/main" val="311978235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Efektívnosť jazykovej politiky nie je podmienená len tým, ako sú navrhnuté jej ciele a jednotlivé opatrenia.…"/>
          <p:cNvSpPr txBox="1">
            <a:spLocks noGrp="1"/>
          </p:cNvSpPr>
          <p:nvPr>
            <p:ph type="body" idx="1"/>
          </p:nvPr>
        </p:nvSpPr>
        <p:spPr>
          <a:xfrm>
            <a:off x="892969" y="728133"/>
            <a:ext cx="10406063" cy="5236899"/>
          </a:xfrm>
          <a:prstGeom prst="rect">
            <a:avLst/>
          </a:prstGeom>
        </p:spPr>
        <p:txBody>
          <a:bodyPr>
            <a:normAutofit/>
          </a:bodyPr>
          <a:lstStyle/>
          <a:p>
            <a:pPr>
              <a:lnSpc>
                <a:spcPct val="150000"/>
              </a:lnSpc>
              <a:spcBef>
                <a:spcPts val="0"/>
              </a:spcBef>
            </a:pPr>
            <a:r>
              <a:rPr sz="2400" dirty="0" err="1"/>
              <a:t>Efektívnosť</a:t>
            </a:r>
            <a:r>
              <a:rPr sz="2400" dirty="0"/>
              <a:t> </a:t>
            </a:r>
            <a:r>
              <a:rPr sz="2400" dirty="0" err="1"/>
              <a:t>jazykovej</a:t>
            </a:r>
            <a:r>
              <a:rPr sz="2400" dirty="0"/>
              <a:t> </a:t>
            </a:r>
            <a:r>
              <a:rPr sz="2400" dirty="0" err="1"/>
              <a:t>politiky</a:t>
            </a:r>
            <a:r>
              <a:rPr sz="2400" dirty="0"/>
              <a:t> </a:t>
            </a:r>
            <a:r>
              <a:rPr sz="2400" dirty="0" err="1"/>
              <a:t>nie</a:t>
            </a:r>
            <a:r>
              <a:rPr sz="2400" dirty="0"/>
              <a:t> je </a:t>
            </a:r>
            <a:r>
              <a:rPr sz="2400" dirty="0" err="1"/>
              <a:t>podmienená</a:t>
            </a:r>
            <a:r>
              <a:rPr sz="2400" dirty="0"/>
              <a:t> </a:t>
            </a:r>
            <a:r>
              <a:rPr sz="2400" dirty="0" err="1"/>
              <a:t>len</a:t>
            </a:r>
            <a:r>
              <a:rPr sz="2400" dirty="0"/>
              <a:t> </a:t>
            </a:r>
            <a:r>
              <a:rPr sz="2400" dirty="0" err="1"/>
              <a:t>tým</a:t>
            </a:r>
            <a:r>
              <a:rPr sz="2400" dirty="0"/>
              <a:t>, </a:t>
            </a:r>
            <a:r>
              <a:rPr sz="2400" dirty="0" err="1"/>
              <a:t>ako</a:t>
            </a:r>
            <a:r>
              <a:rPr sz="2400" dirty="0"/>
              <a:t> </a:t>
            </a:r>
            <a:r>
              <a:rPr sz="2400" dirty="0" err="1"/>
              <a:t>sú</a:t>
            </a:r>
            <a:r>
              <a:rPr sz="2400" dirty="0"/>
              <a:t> </a:t>
            </a:r>
            <a:r>
              <a:rPr sz="2400" dirty="0" err="1"/>
              <a:t>navrhnuté</a:t>
            </a:r>
            <a:r>
              <a:rPr sz="2400" dirty="0"/>
              <a:t> </a:t>
            </a:r>
            <a:r>
              <a:rPr sz="2400" dirty="0" err="1"/>
              <a:t>jej</a:t>
            </a:r>
            <a:r>
              <a:rPr sz="2400" dirty="0"/>
              <a:t> </a:t>
            </a:r>
            <a:r>
              <a:rPr sz="2400" dirty="0" err="1"/>
              <a:t>ciele</a:t>
            </a:r>
            <a:r>
              <a:rPr sz="2400" dirty="0"/>
              <a:t> a </a:t>
            </a:r>
            <a:r>
              <a:rPr sz="2400" dirty="0" err="1"/>
              <a:t>jednotlivé</a:t>
            </a:r>
            <a:r>
              <a:rPr sz="2400" dirty="0"/>
              <a:t> </a:t>
            </a:r>
            <a:r>
              <a:rPr sz="2400" dirty="0" err="1"/>
              <a:t>opatrenia</a:t>
            </a:r>
            <a:r>
              <a:rPr sz="2400" dirty="0"/>
              <a:t>. </a:t>
            </a:r>
          </a:p>
          <a:p>
            <a:pPr>
              <a:lnSpc>
                <a:spcPct val="150000"/>
              </a:lnSpc>
              <a:spcBef>
                <a:spcPts val="0"/>
              </a:spcBef>
            </a:pPr>
            <a:r>
              <a:rPr sz="2400" dirty="0" err="1"/>
              <a:t>Pri</a:t>
            </a:r>
            <a:r>
              <a:rPr sz="2400" dirty="0"/>
              <a:t> </a:t>
            </a:r>
            <a:r>
              <a:rPr sz="2400" dirty="0" err="1"/>
              <a:t>formulácii</a:t>
            </a:r>
            <a:r>
              <a:rPr sz="2400" dirty="0"/>
              <a:t> </a:t>
            </a:r>
            <a:r>
              <a:rPr sz="2400" dirty="0" err="1"/>
              <a:t>nových</a:t>
            </a:r>
            <a:r>
              <a:rPr sz="2400" dirty="0"/>
              <a:t> </a:t>
            </a:r>
            <a:r>
              <a:rPr sz="2400" dirty="0" err="1"/>
              <a:t>kodifikačných</a:t>
            </a:r>
            <a:r>
              <a:rPr sz="2400" dirty="0"/>
              <a:t> </a:t>
            </a:r>
            <a:r>
              <a:rPr sz="2400" dirty="0" err="1"/>
              <a:t>predpisov</a:t>
            </a:r>
            <a:r>
              <a:rPr sz="2400" dirty="0"/>
              <a:t>, </a:t>
            </a:r>
            <a:r>
              <a:rPr sz="2400" dirty="0" err="1"/>
              <a:t>pri</a:t>
            </a:r>
            <a:r>
              <a:rPr sz="2400" dirty="0"/>
              <a:t> </a:t>
            </a:r>
            <a:r>
              <a:rPr sz="2400" dirty="0" err="1"/>
              <a:t>určovaní</a:t>
            </a:r>
            <a:r>
              <a:rPr sz="2400" dirty="0"/>
              <a:t> </a:t>
            </a:r>
            <a:r>
              <a:rPr sz="2400" dirty="0" err="1"/>
              <a:t>nárečových</a:t>
            </a:r>
            <a:r>
              <a:rPr sz="2400" dirty="0"/>
              <a:t> </a:t>
            </a:r>
            <a:r>
              <a:rPr sz="2400" dirty="0" err="1"/>
              <a:t>základov</a:t>
            </a:r>
            <a:r>
              <a:rPr sz="2400" dirty="0"/>
              <a:t> </a:t>
            </a:r>
            <a:r>
              <a:rPr sz="2400" dirty="0" err="1"/>
              <a:t>nových</a:t>
            </a:r>
            <a:r>
              <a:rPr sz="2400" dirty="0"/>
              <a:t> </a:t>
            </a:r>
            <a:r>
              <a:rPr sz="2400" dirty="0" err="1"/>
              <a:t>spisovných</a:t>
            </a:r>
            <a:r>
              <a:rPr sz="2400" dirty="0"/>
              <a:t> </a:t>
            </a:r>
            <a:r>
              <a:rPr sz="2400" dirty="0" err="1"/>
              <a:t>jazykov</a:t>
            </a:r>
            <a:r>
              <a:rPr sz="2400" dirty="0"/>
              <a:t> a </a:t>
            </a:r>
            <a:r>
              <a:rPr sz="2400" dirty="0" err="1"/>
              <a:t>pri</a:t>
            </a:r>
            <a:r>
              <a:rPr sz="2400" dirty="0"/>
              <a:t> </a:t>
            </a:r>
            <a:r>
              <a:rPr sz="2400" dirty="0" err="1"/>
              <a:t>tvorení</a:t>
            </a:r>
            <a:r>
              <a:rPr sz="2400" dirty="0"/>
              <a:t> </a:t>
            </a:r>
            <a:r>
              <a:rPr sz="2400" dirty="0" err="1"/>
              <a:t>nových</a:t>
            </a:r>
            <a:r>
              <a:rPr sz="2400" dirty="0"/>
              <a:t> </a:t>
            </a:r>
            <a:r>
              <a:rPr sz="2400" dirty="0" err="1"/>
              <a:t>slov</a:t>
            </a:r>
            <a:r>
              <a:rPr sz="2400" dirty="0"/>
              <a:t>, </a:t>
            </a:r>
            <a:r>
              <a:rPr sz="2400" dirty="0" err="1"/>
              <a:t>termínov</a:t>
            </a:r>
            <a:r>
              <a:rPr sz="2400" dirty="0"/>
              <a:t> a pod. </a:t>
            </a:r>
            <a:r>
              <a:rPr sz="2400" dirty="0" err="1"/>
              <a:t>vznikajú</a:t>
            </a:r>
            <a:r>
              <a:rPr sz="2400" dirty="0"/>
              <a:t> </a:t>
            </a:r>
            <a:r>
              <a:rPr sz="2400" dirty="0" err="1"/>
              <a:t>často</a:t>
            </a:r>
            <a:r>
              <a:rPr sz="2400" dirty="0"/>
              <a:t> </a:t>
            </a:r>
            <a:r>
              <a:rPr sz="2400" dirty="0" err="1"/>
              <a:t>také</a:t>
            </a:r>
            <a:r>
              <a:rPr sz="2400" dirty="0"/>
              <a:t> </a:t>
            </a:r>
            <a:r>
              <a:rPr sz="2400" dirty="0" err="1"/>
              <a:t>omyly</a:t>
            </a:r>
            <a:r>
              <a:rPr sz="2400" dirty="0"/>
              <a:t>, </a:t>
            </a:r>
            <a:r>
              <a:rPr sz="2400" dirty="0" err="1"/>
              <a:t>ktoré</a:t>
            </a:r>
            <a:r>
              <a:rPr sz="2400" dirty="0"/>
              <a:t> </a:t>
            </a:r>
            <a:r>
              <a:rPr sz="2400" dirty="0" err="1"/>
              <a:t>môžeme</a:t>
            </a:r>
            <a:r>
              <a:rPr sz="2400" dirty="0"/>
              <a:t> </a:t>
            </a:r>
            <a:r>
              <a:rPr sz="2400" dirty="0" err="1"/>
              <a:t>vysvetliť</a:t>
            </a:r>
            <a:r>
              <a:rPr sz="2400" dirty="0"/>
              <a:t> </a:t>
            </a:r>
            <a:r>
              <a:rPr sz="2400" dirty="0" err="1"/>
              <a:t>podcenením</a:t>
            </a:r>
            <a:r>
              <a:rPr sz="2400" dirty="0"/>
              <a:t> </a:t>
            </a:r>
            <a:r>
              <a:rPr sz="2400" dirty="0" err="1"/>
              <a:t>sociologických</a:t>
            </a:r>
            <a:r>
              <a:rPr sz="2400" dirty="0"/>
              <a:t> </a:t>
            </a:r>
            <a:r>
              <a:rPr sz="2400" dirty="0" err="1"/>
              <a:t>faktorov</a:t>
            </a:r>
            <a:r>
              <a:rPr sz="2400" dirty="0"/>
              <a:t>. </a:t>
            </a:r>
          </a:p>
          <a:p>
            <a:pPr>
              <a:lnSpc>
                <a:spcPct val="150000"/>
              </a:lnSpc>
              <a:spcBef>
                <a:spcPts val="0"/>
              </a:spcBef>
            </a:pPr>
            <a:r>
              <a:rPr sz="2400" dirty="0" err="1"/>
              <a:t>Stáva</a:t>
            </a:r>
            <a:r>
              <a:rPr sz="2400" dirty="0"/>
              <a:t> </a:t>
            </a:r>
            <a:r>
              <a:rPr sz="2400" dirty="0" err="1"/>
              <a:t>sa</a:t>
            </a:r>
            <a:r>
              <a:rPr sz="2400" dirty="0"/>
              <a:t> to </a:t>
            </a:r>
            <a:r>
              <a:rPr sz="2400" dirty="0" err="1"/>
              <a:t>vtedy</a:t>
            </a:r>
            <a:r>
              <a:rPr sz="2400" dirty="0"/>
              <a:t>, </a:t>
            </a:r>
            <a:r>
              <a:rPr sz="2400" dirty="0" err="1"/>
              <a:t>keď</a:t>
            </a:r>
            <a:r>
              <a:rPr sz="2400" dirty="0"/>
              <a:t> je </a:t>
            </a:r>
            <a:r>
              <a:rPr sz="2400" dirty="0" err="1"/>
              <a:t>snaha</a:t>
            </a:r>
            <a:r>
              <a:rPr sz="2400" dirty="0"/>
              <a:t> </a:t>
            </a:r>
            <a:r>
              <a:rPr sz="2400" dirty="0" err="1"/>
              <a:t>presadiť</a:t>
            </a:r>
            <a:r>
              <a:rPr sz="2400" dirty="0"/>
              <a:t> </a:t>
            </a:r>
            <a:r>
              <a:rPr sz="2400" dirty="0" err="1"/>
              <a:t>zmeny</a:t>
            </a:r>
            <a:r>
              <a:rPr sz="2400" dirty="0"/>
              <a:t>, pre </a:t>
            </a:r>
            <a:r>
              <a:rPr sz="2400" dirty="0" err="1"/>
              <a:t>existenciu</a:t>
            </a:r>
            <a:r>
              <a:rPr sz="2400" dirty="0"/>
              <a:t> </a:t>
            </a:r>
            <a:r>
              <a:rPr sz="2400" dirty="0" err="1"/>
              <a:t>ktorých</a:t>
            </a:r>
            <a:r>
              <a:rPr sz="2400" dirty="0"/>
              <a:t> </a:t>
            </a:r>
            <a:r>
              <a:rPr sz="2400" dirty="0" err="1"/>
              <a:t>neexistuje</a:t>
            </a:r>
            <a:r>
              <a:rPr sz="2400" dirty="0"/>
              <a:t> </a:t>
            </a:r>
            <a:r>
              <a:rPr sz="2400" dirty="0" err="1"/>
              <a:t>spoločenská</a:t>
            </a:r>
            <a:r>
              <a:rPr sz="2400" dirty="0"/>
              <a:t> </a:t>
            </a:r>
            <a:r>
              <a:rPr sz="2400" dirty="0" err="1"/>
              <a:t>potreba</a:t>
            </a:r>
            <a:r>
              <a:rPr sz="2400" dirty="0"/>
              <a:t>. (</a:t>
            </a:r>
            <a:r>
              <a:rPr lang="hu-HU" sz="2400" dirty="0" err="1"/>
              <a:t>Győriová</a:t>
            </a:r>
            <a:r>
              <a:rPr lang="hu-HU" sz="2400" dirty="0"/>
              <a:t> </a:t>
            </a:r>
            <a:r>
              <a:rPr lang="hu-HU" sz="2400" dirty="0" err="1"/>
              <a:t>Baková</a:t>
            </a:r>
            <a:r>
              <a:rPr lang="hu-HU" sz="2400" dirty="0"/>
              <a:t> </a:t>
            </a:r>
            <a:r>
              <a:rPr sz="2400" dirty="0"/>
              <a:t>2017</a:t>
            </a:r>
            <a:r>
              <a:rPr lang="hu-HU" sz="2400" dirty="0"/>
              <a:t>:</a:t>
            </a:r>
            <a:r>
              <a:rPr sz="2400" dirty="0"/>
              <a:t> 26)</a:t>
            </a:r>
          </a:p>
        </p:txBody>
      </p:sp>
    </p:spTree>
    <p:extLst>
      <p:ext uri="{BB962C8B-B14F-4D97-AF65-F5344CB8AC3E}">
        <p14:creationId xmlns:p14="http://schemas.microsoft.com/office/powerpoint/2010/main" val="143821243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A. Gál (2015, s. 29) uvádza, že v prípade jazykovej politiky hovoríme o vysoko abstraktnej schéme, ktorá pozostáva z viacerých vrstiev - ako prvý ich identifikoval H. Kloss (1966) - jazyková politika je súbor procesov zaoberajúcich sa pozíciou jazyka/ov v príslušnej jazykovej politike - vtedy je reč o statusovom plánovaní (angl. status planning).…"/>
          <p:cNvSpPr txBox="1">
            <a:spLocks noGrp="1"/>
          </p:cNvSpPr>
          <p:nvPr>
            <p:ph type="body" idx="1"/>
          </p:nvPr>
        </p:nvSpPr>
        <p:spPr>
          <a:xfrm>
            <a:off x="892969" y="677333"/>
            <a:ext cx="10406063" cy="5287699"/>
          </a:xfrm>
          <a:prstGeom prst="rect">
            <a:avLst/>
          </a:prstGeom>
        </p:spPr>
        <p:txBody>
          <a:bodyPr>
            <a:normAutofit fontScale="77500" lnSpcReduction="20000"/>
          </a:bodyPr>
          <a:lstStyle/>
          <a:p>
            <a:pPr marL="268774" indent="-268774" defTabSz="353246">
              <a:lnSpc>
                <a:spcPct val="150000"/>
              </a:lnSpc>
              <a:spcBef>
                <a:spcPts val="0"/>
              </a:spcBef>
              <a:defRPr sz="2752"/>
            </a:pPr>
            <a:r>
              <a:rPr dirty="0" err="1"/>
              <a:t>Gál</a:t>
            </a:r>
            <a:r>
              <a:rPr dirty="0"/>
              <a:t> (2015</a:t>
            </a:r>
            <a:r>
              <a:rPr lang="hu-HU" dirty="0"/>
              <a:t>:</a:t>
            </a:r>
            <a:r>
              <a:rPr dirty="0"/>
              <a:t> 29) </a:t>
            </a:r>
            <a:r>
              <a:rPr dirty="0" err="1"/>
              <a:t>uvádza</a:t>
            </a:r>
            <a:r>
              <a:rPr dirty="0"/>
              <a:t>, </a:t>
            </a:r>
            <a:r>
              <a:rPr dirty="0" err="1"/>
              <a:t>že</a:t>
            </a:r>
            <a:r>
              <a:rPr dirty="0"/>
              <a:t> v </a:t>
            </a:r>
            <a:r>
              <a:rPr dirty="0" err="1"/>
              <a:t>prípade</a:t>
            </a:r>
            <a:r>
              <a:rPr dirty="0"/>
              <a:t> </a:t>
            </a:r>
            <a:r>
              <a:rPr dirty="0" err="1"/>
              <a:t>jazykovej</a:t>
            </a:r>
            <a:r>
              <a:rPr dirty="0"/>
              <a:t> </a:t>
            </a:r>
            <a:r>
              <a:rPr dirty="0" err="1"/>
              <a:t>politiky</a:t>
            </a:r>
            <a:r>
              <a:rPr dirty="0"/>
              <a:t> </a:t>
            </a:r>
            <a:r>
              <a:rPr dirty="0" err="1"/>
              <a:t>hovoríme</a:t>
            </a:r>
            <a:r>
              <a:rPr dirty="0"/>
              <a:t> o </a:t>
            </a:r>
            <a:r>
              <a:rPr dirty="0" err="1"/>
              <a:t>vysoko</a:t>
            </a:r>
            <a:r>
              <a:rPr dirty="0"/>
              <a:t> </a:t>
            </a:r>
            <a:r>
              <a:rPr dirty="0" err="1"/>
              <a:t>abstraktnej</a:t>
            </a:r>
            <a:r>
              <a:rPr dirty="0"/>
              <a:t> </a:t>
            </a:r>
            <a:r>
              <a:rPr dirty="0" err="1"/>
              <a:t>schéme</a:t>
            </a:r>
            <a:r>
              <a:rPr dirty="0"/>
              <a:t>, </a:t>
            </a:r>
            <a:r>
              <a:rPr dirty="0" err="1"/>
              <a:t>ktorá</a:t>
            </a:r>
            <a:r>
              <a:rPr dirty="0"/>
              <a:t> </a:t>
            </a:r>
            <a:r>
              <a:rPr dirty="0" err="1"/>
              <a:t>pozostáva</a:t>
            </a:r>
            <a:r>
              <a:rPr dirty="0"/>
              <a:t> z </a:t>
            </a:r>
            <a:r>
              <a:rPr dirty="0" err="1"/>
              <a:t>viacerých</a:t>
            </a:r>
            <a:r>
              <a:rPr dirty="0"/>
              <a:t> </a:t>
            </a:r>
            <a:r>
              <a:rPr dirty="0" err="1"/>
              <a:t>vrstiev</a:t>
            </a:r>
            <a:r>
              <a:rPr dirty="0"/>
              <a:t> </a:t>
            </a:r>
            <a:r>
              <a:rPr lang="sk-SK" dirty="0"/>
              <a:t>–</a:t>
            </a:r>
            <a:r>
              <a:rPr dirty="0"/>
              <a:t> </a:t>
            </a:r>
            <a:r>
              <a:rPr dirty="0" err="1"/>
              <a:t>ako</a:t>
            </a:r>
            <a:r>
              <a:rPr dirty="0"/>
              <a:t> </a:t>
            </a:r>
            <a:r>
              <a:rPr dirty="0" err="1"/>
              <a:t>prvý</a:t>
            </a:r>
            <a:r>
              <a:rPr dirty="0"/>
              <a:t> ich </a:t>
            </a:r>
            <a:r>
              <a:rPr dirty="0" err="1"/>
              <a:t>identifikoval</a:t>
            </a:r>
            <a:r>
              <a:rPr dirty="0"/>
              <a:t> H. Kloss (1966) - </a:t>
            </a:r>
            <a:r>
              <a:rPr dirty="0" err="1"/>
              <a:t>jazyková</a:t>
            </a:r>
            <a:r>
              <a:rPr dirty="0"/>
              <a:t> </a:t>
            </a:r>
            <a:r>
              <a:rPr dirty="0" err="1"/>
              <a:t>politika</a:t>
            </a:r>
            <a:r>
              <a:rPr dirty="0"/>
              <a:t> je </a:t>
            </a:r>
            <a:r>
              <a:rPr dirty="0" err="1"/>
              <a:t>súbor</a:t>
            </a:r>
            <a:r>
              <a:rPr dirty="0"/>
              <a:t> </a:t>
            </a:r>
            <a:r>
              <a:rPr dirty="0" err="1"/>
              <a:t>procesov</a:t>
            </a:r>
            <a:r>
              <a:rPr dirty="0"/>
              <a:t> </a:t>
            </a:r>
            <a:r>
              <a:rPr dirty="0" err="1"/>
              <a:t>zaoberajúcich</a:t>
            </a:r>
            <a:r>
              <a:rPr dirty="0"/>
              <a:t> </a:t>
            </a:r>
            <a:r>
              <a:rPr dirty="0" err="1"/>
              <a:t>sa</a:t>
            </a:r>
            <a:r>
              <a:rPr dirty="0"/>
              <a:t> </a:t>
            </a:r>
            <a:r>
              <a:rPr dirty="0" err="1"/>
              <a:t>pozíciou</a:t>
            </a:r>
            <a:r>
              <a:rPr dirty="0"/>
              <a:t> </a:t>
            </a:r>
            <a:r>
              <a:rPr dirty="0" err="1"/>
              <a:t>jazyka</a:t>
            </a:r>
            <a:r>
              <a:rPr dirty="0"/>
              <a:t>/</a:t>
            </a:r>
            <a:r>
              <a:rPr dirty="0" err="1"/>
              <a:t>ov</a:t>
            </a:r>
            <a:r>
              <a:rPr dirty="0"/>
              <a:t> v </a:t>
            </a:r>
            <a:r>
              <a:rPr dirty="0" err="1"/>
              <a:t>príslušnej</a:t>
            </a:r>
            <a:r>
              <a:rPr dirty="0"/>
              <a:t> </a:t>
            </a:r>
            <a:r>
              <a:rPr dirty="0" err="1"/>
              <a:t>jazykovej</a:t>
            </a:r>
            <a:r>
              <a:rPr dirty="0"/>
              <a:t> </a:t>
            </a:r>
            <a:r>
              <a:rPr dirty="0" err="1"/>
              <a:t>politike</a:t>
            </a:r>
            <a:r>
              <a:rPr dirty="0"/>
              <a:t> - </a:t>
            </a:r>
            <a:r>
              <a:rPr dirty="0" err="1"/>
              <a:t>vtedy</a:t>
            </a:r>
            <a:r>
              <a:rPr dirty="0"/>
              <a:t> je </a:t>
            </a:r>
            <a:r>
              <a:rPr dirty="0" err="1"/>
              <a:t>reč</a:t>
            </a:r>
            <a:r>
              <a:rPr dirty="0"/>
              <a:t> o </a:t>
            </a:r>
            <a:r>
              <a:rPr i="1" dirty="0" err="1">
                <a:ea typeface="Times New Roman"/>
                <a:cs typeface="Times New Roman"/>
                <a:sym typeface="Times New Roman"/>
              </a:rPr>
              <a:t>statusovom</a:t>
            </a:r>
            <a:r>
              <a:rPr i="1" dirty="0">
                <a:ea typeface="Times New Roman"/>
                <a:cs typeface="Times New Roman"/>
                <a:sym typeface="Times New Roman"/>
              </a:rPr>
              <a:t> </a:t>
            </a:r>
            <a:r>
              <a:rPr i="1" dirty="0" err="1">
                <a:ea typeface="Times New Roman"/>
                <a:cs typeface="Times New Roman"/>
                <a:sym typeface="Times New Roman"/>
              </a:rPr>
              <a:t>plánovaní</a:t>
            </a:r>
            <a:r>
              <a:rPr dirty="0"/>
              <a:t> (</a:t>
            </a:r>
            <a:r>
              <a:rPr dirty="0" err="1"/>
              <a:t>angl.</a:t>
            </a:r>
            <a:r>
              <a:rPr dirty="0"/>
              <a:t> status planning). </a:t>
            </a:r>
          </a:p>
          <a:p>
            <a:pPr marL="268774" indent="-268774" defTabSz="353246">
              <a:lnSpc>
                <a:spcPct val="150000"/>
              </a:lnSpc>
              <a:spcBef>
                <a:spcPts val="0"/>
              </a:spcBef>
              <a:defRPr sz="2752"/>
            </a:pPr>
            <a:r>
              <a:rPr lang="sk-SK" dirty="0" err="1"/>
              <a:t>Ď</a:t>
            </a:r>
            <a:r>
              <a:rPr dirty="0" err="1"/>
              <a:t>alej</a:t>
            </a:r>
            <a:r>
              <a:rPr dirty="0"/>
              <a:t> </a:t>
            </a:r>
            <a:r>
              <a:rPr dirty="0" err="1"/>
              <a:t>sa</a:t>
            </a:r>
            <a:r>
              <a:rPr dirty="0"/>
              <a:t> </a:t>
            </a:r>
            <a:r>
              <a:rPr dirty="0" err="1"/>
              <a:t>dozvedáme</a:t>
            </a:r>
            <a:r>
              <a:rPr dirty="0"/>
              <a:t>, </a:t>
            </a:r>
            <a:r>
              <a:rPr dirty="0" err="1"/>
              <a:t>že</a:t>
            </a:r>
            <a:r>
              <a:rPr dirty="0"/>
              <a:t> </a:t>
            </a:r>
            <a:r>
              <a:rPr dirty="0" err="1"/>
              <a:t>ďalšou</a:t>
            </a:r>
            <a:r>
              <a:rPr dirty="0"/>
              <a:t> </a:t>
            </a:r>
            <a:r>
              <a:rPr dirty="0" err="1"/>
              <a:t>úrovňou</a:t>
            </a:r>
            <a:r>
              <a:rPr dirty="0"/>
              <a:t> </a:t>
            </a:r>
            <a:r>
              <a:rPr dirty="0" err="1"/>
              <a:t>jazykovej</a:t>
            </a:r>
            <a:r>
              <a:rPr dirty="0"/>
              <a:t> </a:t>
            </a:r>
            <a:r>
              <a:rPr dirty="0" err="1"/>
              <a:t>politiky</a:t>
            </a:r>
            <a:r>
              <a:rPr dirty="0"/>
              <a:t> </a:t>
            </a:r>
            <a:r>
              <a:rPr dirty="0" err="1"/>
              <a:t>sú</a:t>
            </a:r>
            <a:r>
              <a:rPr dirty="0"/>
              <a:t> </a:t>
            </a:r>
            <a:r>
              <a:rPr dirty="0" err="1"/>
              <a:t>rozhodnutia</a:t>
            </a:r>
            <a:r>
              <a:rPr dirty="0"/>
              <a:t> o tom, </a:t>
            </a:r>
            <a:r>
              <a:rPr dirty="0" err="1"/>
              <a:t>ktorý</a:t>
            </a:r>
            <a:r>
              <a:rPr dirty="0"/>
              <a:t> variant </a:t>
            </a:r>
            <a:r>
              <a:rPr dirty="0" err="1"/>
              <a:t>vybraného</a:t>
            </a:r>
            <a:r>
              <a:rPr dirty="0"/>
              <a:t> „</a:t>
            </a:r>
            <a:r>
              <a:rPr dirty="0" err="1"/>
              <a:t>oficiálneho</a:t>
            </a:r>
            <a:r>
              <a:rPr dirty="0"/>
              <a:t> (</a:t>
            </a:r>
            <a:r>
              <a:rPr dirty="0" err="1"/>
              <a:t>štátneho</a:t>
            </a:r>
            <a:r>
              <a:rPr dirty="0"/>
              <a:t>/</a:t>
            </a:r>
            <a:r>
              <a:rPr dirty="0" err="1"/>
              <a:t>národného</a:t>
            </a:r>
            <a:r>
              <a:rPr dirty="0"/>
              <a:t>) </a:t>
            </a:r>
            <a:r>
              <a:rPr dirty="0" err="1"/>
              <a:t>jazyka</a:t>
            </a:r>
            <a:r>
              <a:rPr dirty="0"/>
              <a:t> </a:t>
            </a:r>
            <a:r>
              <a:rPr dirty="0" err="1"/>
              <a:t>sa</a:t>
            </a:r>
            <a:r>
              <a:rPr dirty="0"/>
              <a:t> </a:t>
            </a:r>
            <a:r>
              <a:rPr dirty="0" err="1"/>
              <a:t>bude</a:t>
            </a:r>
            <a:r>
              <a:rPr dirty="0"/>
              <a:t> </a:t>
            </a:r>
            <a:r>
              <a:rPr dirty="0" err="1"/>
              <a:t>používať</a:t>
            </a:r>
            <a:r>
              <a:rPr dirty="0"/>
              <a:t> v </a:t>
            </a:r>
            <a:r>
              <a:rPr dirty="0" err="1"/>
              <a:t>komunikácii</a:t>
            </a:r>
            <a:r>
              <a:rPr dirty="0"/>
              <a:t> s </a:t>
            </a:r>
            <a:r>
              <a:rPr dirty="0" err="1"/>
              <a:t>vyššou</a:t>
            </a:r>
            <a:r>
              <a:rPr dirty="0"/>
              <a:t> </a:t>
            </a:r>
            <a:r>
              <a:rPr dirty="0" err="1"/>
              <a:t>mierou</a:t>
            </a:r>
            <a:r>
              <a:rPr dirty="0"/>
              <a:t> </a:t>
            </a:r>
            <a:r>
              <a:rPr dirty="0" err="1"/>
              <a:t>formálnosti</a:t>
            </a:r>
            <a:r>
              <a:rPr dirty="0"/>
              <a:t>, a </a:t>
            </a:r>
            <a:r>
              <a:rPr dirty="0" err="1"/>
              <a:t>teda</a:t>
            </a:r>
            <a:r>
              <a:rPr dirty="0"/>
              <a:t> </a:t>
            </a:r>
            <a:r>
              <a:rPr dirty="0" err="1"/>
              <a:t>prejde</a:t>
            </a:r>
            <a:r>
              <a:rPr dirty="0"/>
              <a:t> </a:t>
            </a:r>
            <a:r>
              <a:rPr dirty="0" err="1"/>
              <a:t>procesom</a:t>
            </a:r>
            <a:r>
              <a:rPr dirty="0"/>
              <a:t> </a:t>
            </a:r>
            <a:r>
              <a:rPr dirty="0" err="1"/>
              <a:t>kodifikácie</a:t>
            </a:r>
            <a:r>
              <a:rPr dirty="0"/>
              <a:t> (v </a:t>
            </a:r>
            <a:r>
              <a:rPr dirty="0" err="1"/>
              <a:t>západoeurópskej</a:t>
            </a:r>
            <a:r>
              <a:rPr dirty="0"/>
              <a:t> </a:t>
            </a:r>
            <a:r>
              <a:rPr dirty="0" err="1"/>
              <a:t>tradícii</a:t>
            </a:r>
            <a:r>
              <a:rPr dirty="0"/>
              <a:t> </a:t>
            </a:r>
            <a:r>
              <a:rPr dirty="0" err="1"/>
              <a:t>nazývanou</a:t>
            </a:r>
            <a:r>
              <a:rPr dirty="0"/>
              <a:t> </a:t>
            </a:r>
            <a:r>
              <a:rPr dirty="0" err="1"/>
              <a:t>štandardizácia</a:t>
            </a:r>
            <a:r>
              <a:rPr dirty="0"/>
              <a:t> </a:t>
            </a:r>
            <a:r>
              <a:rPr dirty="0" err="1"/>
              <a:t>alebo</a:t>
            </a:r>
            <a:r>
              <a:rPr dirty="0"/>
              <a:t> </a:t>
            </a:r>
            <a:r>
              <a:rPr dirty="0" err="1"/>
              <a:t>taktiež</a:t>
            </a:r>
            <a:r>
              <a:rPr dirty="0"/>
              <a:t> </a:t>
            </a:r>
            <a:r>
              <a:rPr dirty="0" err="1"/>
              <a:t>modifikácia</a:t>
            </a:r>
            <a:r>
              <a:rPr dirty="0"/>
              <a:t>), </a:t>
            </a:r>
            <a:r>
              <a:rPr dirty="0" err="1"/>
              <a:t>ako</a:t>
            </a:r>
            <a:r>
              <a:rPr dirty="0"/>
              <a:t> </a:t>
            </a:r>
            <a:r>
              <a:rPr dirty="0" err="1"/>
              <a:t>aj</a:t>
            </a:r>
            <a:r>
              <a:rPr dirty="0"/>
              <a:t> </a:t>
            </a:r>
            <a:r>
              <a:rPr dirty="0" err="1"/>
              <a:t>rozhodnutia</a:t>
            </a:r>
            <a:r>
              <a:rPr dirty="0"/>
              <a:t> o </a:t>
            </a:r>
            <a:r>
              <a:rPr dirty="0" err="1"/>
              <a:t>ďalších</a:t>
            </a:r>
            <a:r>
              <a:rPr dirty="0"/>
              <a:t> </a:t>
            </a:r>
            <a:r>
              <a:rPr dirty="0" err="1"/>
              <a:t>úpravách</a:t>
            </a:r>
            <a:r>
              <a:rPr dirty="0"/>
              <a:t> </a:t>
            </a:r>
            <a:r>
              <a:rPr dirty="0" err="1"/>
              <a:t>tejto</a:t>
            </a:r>
            <a:r>
              <a:rPr dirty="0"/>
              <a:t> variety, </a:t>
            </a:r>
            <a:r>
              <a:rPr dirty="0" err="1"/>
              <a:t>prípadne</a:t>
            </a:r>
            <a:r>
              <a:rPr dirty="0"/>
              <a:t> </a:t>
            </a:r>
            <a:r>
              <a:rPr dirty="0" err="1"/>
              <a:t>zbieraní</a:t>
            </a:r>
            <a:r>
              <a:rPr dirty="0"/>
              <a:t> </a:t>
            </a:r>
            <a:r>
              <a:rPr dirty="0" err="1"/>
              <a:t>poznatkoch</a:t>
            </a:r>
            <a:r>
              <a:rPr dirty="0"/>
              <a:t> a </a:t>
            </a:r>
            <a:r>
              <a:rPr dirty="0" err="1"/>
              <a:t>budovanie</a:t>
            </a:r>
            <a:r>
              <a:rPr dirty="0"/>
              <a:t> </a:t>
            </a:r>
            <a:r>
              <a:rPr dirty="0" err="1"/>
              <a:t>databáz</a:t>
            </a:r>
            <a:r>
              <a:rPr dirty="0"/>
              <a:t> </a:t>
            </a:r>
            <a:r>
              <a:rPr dirty="0" err="1"/>
              <a:t>iných</a:t>
            </a:r>
            <a:r>
              <a:rPr dirty="0"/>
              <a:t> </a:t>
            </a:r>
            <a:r>
              <a:rPr dirty="0" err="1"/>
              <a:t>variet</a:t>
            </a:r>
            <a:r>
              <a:rPr dirty="0"/>
              <a:t> (</a:t>
            </a:r>
            <a:r>
              <a:rPr dirty="0" err="1"/>
              <a:t>spadajúcich</a:t>
            </a:r>
            <a:r>
              <a:rPr dirty="0"/>
              <a:t> pod </a:t>
            </a:r>
            <a:r>
              <a:rPr dirty="0" err="1"/>
              <a:t>kategórie</a:t>
            </a:r>
            <a:r>
              <a:rPr dirty="0"/>
              <a:t> </a:t>
            </a:r>
            <a:r>
              <a:rPr dirty="0" err="1"/>
              <a:t>štandardných</a:t>
            </a:r>
            <a:r>
              <a:rPr dirty="0"/>
              <a:t> a </a:t>
            </a:r>
            <a:r>
              <a:rPr dirty="0" err="1"/>
              <a:t>subštandardných</a:t>
            </a:r>
            <a:r>
              <a:rPr dirty="0"/>
              <a:t>), </a:t>
            </a:r>
            <a:r>
              <a:rPr dirty="0" err="1"/>
              <a:t>pomenovanú</a:t>
            </a:r>
            <a:r>
              <a:rPr dirty="0"/>
              <a:t> </a:t>
            </a:r>
            <a:r>
              <a:rPr dirty="0" err="1"/>
              <a:t>ako</a:t>
            </a:r>
            <a:r>
              <a:rPr dirty="0"/>
              <a:t> </a:t>
            </a:r>
            <a:r>
              <a:rPr i="1" dirty="0" err="1">
                <a:ea typeface="Times New Roman"/>
                <a:cs typeface="Times New Roman"/>
                <a:sym typeface="Times New Roman"/>
              </a:rPr>
              <a:t>korpusové</a:t>
            </a:r>
            <a:r>
              <a:rPr dirty="0"/>
              <a:t> </a:t>
            </a:r>
            <a:r>
              <a:rPr i="1" dirty="0" err="1">
                <a:ea typeface="Times New Roman"/>
                <a:cs typeface="Times New Roman"/>
                <a:sym typeface="Times New Roman"/>
              </a:rPr>
              <a:t>plánovanie</a:t>
            </a:r>
            <a:r>
              <a:rPr i="1" dirty="0">
                <a:ea typeface="Times New Roman"/>
                <a:cs typeface="Times New Roman"/>
                <a:sym typeface="Times New Roman"/>
              </a:rPr>
              <a:t> </a:t>
            </a:r>
            <a:r>
              <a:rPr dirty="0"/>
              <a:t>(</a:t>
            </a:r>
            <a:r>
              <a:rPr dirty="0" err="1"/>
              <a:t>angl.</a:t>
            </a:r>
            <a:r>
              <a:rPr dirty="0"/>
              <a:t> corpus planning)“ (</a:t>
            </a:r>
            <a:r>
              <a:rPr dirty="0" err="1"/>
              <a:t>Gál</a:t>
            </a:r>
            <a:r>
              <a:rPr dirty="0"/>
              <a:t> 2009</a:t>
            </a:r>
            <a:r>
              <a:rPr lang="hu-HU" dirty="0"/>
              <a:t>:</a:t>
            </a:r>
            <a:r>
              <a:rPr dirty="0"/>
              <a:t> 29).</a:t>
            </a:r>
          </a:p>
        </p:txBody>
      </p:sp>
    </p:spTree>
    <p:extLst>
      <p:ext uri="{BB962C8B-B14F-4D97-AF65-F5344CB8AC3E}">
        <p14:creationId xmlns:p14="http://schemas.microsoft.com/office/powerpoint/2010/main" val="109222338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A. Gál ďalej upozorňuje na fakt, že „po vyše dvadsiatich rokoch sa k tomuto úrovňovému uchopeniu jazykovej politiky vrátil R. L. Cooper (1989), ktorý k statusovému a korpusovému plánovaniu pridal ďalšiu vrstvu, ktorú nazval akvizičné plánovanie (prípadne výučbové jazykové plánovanie, z angl. acquisition planning) zaoberajúce sa predovšetkým priorizáciou jazykov v školskej výučbe, ako aj spôsobom výučby primárnych, sekundárnych a cudzích jazykov v školskom systéme danej krajiny“."/>
          <p:cNvSpPr txBox="1">
            <a:spLocks noGrp="1"/>
          </p:cNvSpPr>
          <p:nvPr>
            <p:ph type="body" idx="1"/>
          </p:nvPr>
        </p:nvSpPr>
        <p:spPr>
          <a:prstGeom prst="rect">
            <a:avLst/>
          </a:prstGeom>
        </p:spPr>
        <p:txBody>
          <a:bodyPr>
            <a:normAutofit/>
          </a:bodyPr>
          <a:lstStyle/>
          <a:p>
            <a:pPr>
              <a:lnSpc>
                <a:spcPct val="150000"/>
              </a:lnSpc>
              <a:spcBef>
                <a:spcPts val="0"/>
              </a:spcBef>
            </a:pPr>
            <a:r>
              <a:rPr sz="2400" dirty="0"/>
              <a:t>A. </a:t>
            </a:r>
            <a:r>
              <a:rPr sz="2400" dirty="0" err="1"/>
              <a:t>Gál</a:t>
            </a:r>
            <a:r>
              <a:rPr sz="2400" dirty="0"/>
              <a:t> </a:t>
            </a:r>
            <a:r>
              <a:rPr sz="2400" dirty="0" err="1"/>
              <a:t>upozorňuje</a:t>
            </a:r>
            <a:r>
              <a:rPr sz="2400" dirty="0"/>
              <a:t> </a:t>
            </a:r>
            <a:r>
              <a:rPr sz="2400" dirty="0" err="1"/>
              <a:t>na</a:t>
            </a:r>
            <a:r>
              <a:rPr sz="2400" dirty="0"/>
              <a:t> </a:t>
            </a:r>
            <a:r>
              <a:rPr sz="2400" dirty="0" err="1"/>
              <a:t>fakt</a:t>
            </a:r>
            <a:r>
              <a:rPr sz="2400" dirty="0"/>
              <a:t>, </a:t>
            </a:r>
            <a:r>
              <a:rPr sz="2400" dirty="0" err="1"/>
              <a:t>že</a:t>
            </a:r>
            <a:r>
              <a:rPr sz="2400" dirty="0"/>
              <a:t> „</a:t>
            </a:r>
            <a:r>
              <a:rPr sz="2400" dirty="0" err="1"/>
              <a:t>po</a:t>
            </a:r>
            <a:r>
              <a:rPr sz="2400" dirty="0"/>
              <a:t> </a:t>
            </a:r>
            <a:r>
              <a:rPr sz="2400" dirty="0" err="1"/>
              <a:t>vyše</a:t>
            </a:r>
            <a:r>
              <a:rPr sz="2400" dirty="0"/>
              <a:t> </a:t>
            </a:r>
            <a:r>
              <a:rPr sz="2400" dirty="0" err="1"/>
              <a:t>dvadsiatich</a:t>
            </a:r>
            <a:r>
              <a:rPr sz="2400" dirty="0"/>
              <a:t> </a:t>
            </a:r>
            <a:r>
              <a:rPr sz="2400" dirty="0" err="1"/>
              <a:t>rokoch</a:t>
            </a:r>
            <a:r>
              <a:rPr sz="2400" dirty="0"/>
              <a:t> </a:t>
            </a:r>
            <a:r>
              <a:rPr sz="2400" dirty="0" err="1"/>
              <a:t>sa</a:t>
            </a:r>
            <a:r>
              <a:rPr sz="2400" dirty="0"/>
              <a:t> k </a:t>
            </a:r>
            <a:r>
              <a:rPr sz="2400" dirty="0" err="1"/>
              <a:t>tomuto</a:t>
            </a:r>
            <a:r>
              <a:rPr sz="2400" dirty="0"/>
              <a:t> </a:t>
            </a:r>
            <a:r>
              <a:rPr sz="2400" dirty="0" err="1"/>
              <a:t>úrovňovému</a:t>
            </a:r>
            <a:r>
              <a:rPr sz="2400" dirty="0"/>
              <a:t> </a:t>
            </a:r>
            <a:r>
              <a:rPr sz="2400" dirty="0" err="1"/>
              <a:t>uchopeniu</a:t>
            </a:r>
            <a:r>
              <a:rPr sz="2400" dirty="0"/>
              <a:t> </a:t>
            </a:r>
            <a:r>
              <a:rPr sz="2400" dirty="0" err="1"/>
              <a:t>jazykovej</a:t>
            </a:r>
            <a:r>
              <a:rPr sz="2400" dirty="0"/>
              <a:t> </a:t>
            </a:r>
            <a:r>
              <a:rPr sz="2400" dirty="0" err="1"/>
              <a:t>politiky</a:t>
            </a:r>
            <a:r>
              <a:rPr sz="2400" dirty="0"/>
              <a:t> </a:t>
            </a:r>
            <a:r>
              <a:rPr sz="2400" dirty="0" err="1"/>
              <a:t>vrátil</a:t>
            </a:r>
            <a:r>
              <a:rPr sz="2400" dirty="0"/>
              <a:t> R. L. Cooper (1989), </a:t>
            </a:r>
            <a:r>
              <a:rPr sz="2400" dirty="0" err="1"/>
              <a:t>ktorý</a:t>
            </a:r>
            <a:r>
              <a:rPr sz="2400" dirty="0"/>
              <a:t> k </a:t>
            </a:r>
            <a:r>
              <a:rPr sz="2400" dirty="0" err="1"/>
              <a:t>statusovému</a:t>
            </a:r>
            <a:r>
              <a:rPr sz="2400" dirty="0"/>
              <a:t> a </a:t>
            </a:r>
            <a:r>
              <a:rPr sz="2400" dirty="0" err="1"/>
              <a:t>korpusovému</a:t>
            </a:r>
            <a:r>
              <a:rPr sz="2400" dirty="0"/>
              <a:t> </a:t>
            </a:r>
            <a:r>
              <a:rPr sz="2400" dirty="0" err="1"/>
              <a:t>plánovaniu</a:t>
            </a:r>
            <a:r>
              <a:rPr sz="2400" dirty="0"/>
              <a:t> </a:t>
            </a:r>
            <a:r>
              <a:rPr sz="2400" dirty="0" err="1"/>
              <a:t>pridal</a:t>
            </a:r>
            <a:r>
              <a:rPr sz="2400" dirty="0"/>
              <a:t> </a:t>
            </a:r>
            <a:r>
              <a:rPr sz="2400" dirty="0" err="1"/>
              <a:t>ďalšiu</a:t>
            </a:r>
            <a:r>
              <a:rPr sz="2400" dirty="0"/>
              <a:t> </a:t>
            </a:r>
            <a:r>
              <a:rPr sz="2400" dirty="0" err="1"/>
              <a:t>vrstvu</a:t>
            </a:r>
            <a:r>
              <a:rPr sz="2400" dirty="0"/>
              <a:t>, </a:t>
            </a:r>
            <a:r>
              <a:rPr sz="2400" dirty="0" err="1"/>
              <a:t>ktorú</a:t>
            </a:r>
            <a:r>
              <a:rPr sz="2400" dirty="0"/>
              <a:t> </a:t>
            </a:r>
            <a:r>
              <a:rPr sz="2400" dirty="0" err="1"/>
              <a:t>nazval</a:t>
            </a:r>
            <a:r>
              <a:rPr sz="2400" dirty="0"/>
              <a:t> </a:t>
            </a:r>
            <a:r>
              <a:rPr sz="2400" i="1" dirty="0" err="1">
                <a:ea typeface="Times New Roman"/>
                <a:cs typeface="Times New Roman"/>
                <a:sym typeface="Times New Roman"/>
              </a:rPr>
              <a:t>akvizičné</a:t>
            </a:r>
            <a:r>
              <a:rPr sz="2400" i="1" dirty="0">
                <a:ea typeface="Times New Roman"/>
                <a:cs typeface="Times New Roman"/>
                <a:sym typeface="Times New Roman"/>
              </a:rPr>
              <a:t> </a:t>
            </a:r>
            <a:r>
              <a:rPr sz="2400" i="1" dirty="0" err="1">
                <a:ea typeface="Times New Roman"/>
                <a:cs typeface="Times New Roman"/>
                <a:sym typeface="Times New Roman"/>
              </a:rPr>
              <a:t>plánovanie</a:t>
            </a:r>
            <a:r>
              <a:rPr sz="2400" dirty="0"/>
              <a:t> (</a:t>
            </a:r>
            <a:r>
              <a:rPr sz="2400" dirty="0" err="1"/>
              <a:t>prípadne</a:t>
            </a:r>
            <a:r>
              <a:rPr sz="2400" dirty="0"/>
              <a:t> </a:t>
            </a:r>
            <a:r>
              <a:rPr sz="2400" dirty="0" err="1"/>
              <a:t>výučbové</a:t>
            </a:r>
            <a:r>
              <a:rPr sz="2400" dirty="0"/>
              <a:t> </a:t>
            </a:r>
            <a:r>
              <a:rPr sz="2400" dirty="0" err="1"/>
              <a:t>jazykové</a:t>
            </a:r>
            <a:r>
              <a:rPr sz="2400" dirty="0"/>
              <a:t> </a:t>
            </a:r>
            <a:r>
              <a:rPr sz="2400" dirty="0" err="1"/>
              <a:t>plánovanie</a:t>
            </a:r>
            <a:r>
              <a:rPr sz="2400" dirty="0"/>
              <a:t>, z </a:t>
            </a:r>
            <a:r>
              <a:rPr sz="2400" dirty="0" err="1"/>
              <a:t>angl.</a:t>
            </a:r>
            <a:r>
              <a:rPr sz="2400" dirty="0"/>
              <a:t> acquisition planning) </a:t>
            </a:r>
            <a:r>
              <a:rPr sz="2400" dirty="0" err="1"/>
              <a:t>zaoberajúce</a:t>
            </a:r>
            <a:r>
              <a:rPr sz="2400" dirty="0"/>
              <a:t> </a:t>
            </a:r>
            <a:r>
              <a:rPr sz="2400" dirty="0" err="1"/>
              <a:t>sa</a:t>
            </a:r>
            <a:r>
              <a:rPr sz="2400" dirty="0"/>
              <a:t> </a:t>
            </a:r>
            <a:r>
              <a:rPr sz="2400" dirty="0" err="1"/>
              <a:t>predovšetkým</a:t>
            </a:r>
            <a:r>
              <a:rPr sz="2400" dirty="0"/>
              <a:t> </a:t>
            </a:r>
            <a:r>
              <a:rPr sz="2400" dirty="0" err="1"/>
              <a:t>priorizáciou</a:t>
            </a:r>
            <a:r>
              <a:rPr sz="2400" dirty="0"/>
              <a:t> </a:t>
            </a:r>
            <a:r>
              <a:rPr sz="2400" dirty="0" err="1"/>
              <a:t>jazykov</a:t>
            </a:r>
            <a:r>
              <a:rPr sz="2400" dirty="0"/>
              <a:t> v </a:t>
            </a:r>
            <a:r>
              <a:rPr sz="2400" dirty="0" err="1"/>
              <a:t>školskej</a:t>
            </a:r>
            <a:r>
              <a:rPr sz="2400" dirty="0"/>
              <a:t> </a:t>
            </a:r>
            <a:r>
              <a:rPr sz="2400" dirty="0" err="1"/>
              <a:t>výučbe</a:t>
            </a:r>
            <a:r>
              <a:rPr sz="2400" dirty="0"/>
              <a:t>, </a:t>
            </a:r>
            <a:r>
              <a:rPr sz="2400" dirty="0" err="1"/>
              <a:t>ako</a:t>
            </a:r>
            <a:r>
              <a:rPr sz="2400" dirty="0"/>
              <a:t> </a:t>
            </a:r>
            <a:r>
              <a:rPr sz="2400" dirty="0" err="1"/>
              <a:t>aj</a:t>
            </a:r>
            <a:r>
              <a:rPr sz="2400" dirty="0"/>
              <a:t> </a:t>
            </a:r>
            <a:r>
              <a:rPr sz="2400" dirty="0" err="1"/>
              <a:t>spôsobom</a:t>
            </a:r>
            <a:r>
              <a:rPr sz="2400" dirty="0"/>
              <a:t> </a:t>
            </a:r>
            <a:r>
              <a:rPr sz="2400" dirty="0" err="1"/>
              <a:t>výučby</a:t>
            </a:r>
            <a:r>
              <a:rPr sz="2400" dirty="0"/>
              <a:t> </a:t>
            </a:r>
            <a:r>
              <a:rPr sz="2400" dirty="0" err="1"/>
              <a:t>primárnych</a:t>
            </a:r>
            <a:r>
              <a:rPr sz="2400" dirty="0"/>
              <a:t>, </a:t>
            </a:r>
            <a:r>
              <a:rPr sz="2400" dirty="0" err="1"/>
              <a:t>sekundárnych</a:t>
            </a:r>
            <a:r>
              <a:rPr sz="2400" dirty="0"/>
              <a:t> a </a:t>
            </a:r>
            <a:r>
              <a:rPr sz="2400" dirty="0" err="1"/>
              <a:t>cudzích</a:t>
            </a:r>
            <a:r>
              <a:rPr sz="2400" dirty="0"/>
              <a:t> </a:t>
            </a:r>
            <a:r>
              <a:rPr sz="2400" dirty="0" err="1"/>
              <a:t>jazykov</a:t>
            </a:r>
            <a:r>
              <a:rPr sz="2400" dirty="0"/>
              <a:t> v </a:t>
            </a:r>
            <a:r>
              <a:rPr sz="2400" dirty="0" err="1"/>
              <a:t>školskom</a:t>
            </a:r>
            <a:r>
              <a:rPr sz="2400" dirty="0"/>
              <a:t> </a:t>
            </a:r>
            <a:r>
              <a:rPr sz="2400" dirty="0" err="1"/>
              <a:t>systéme</a:t>
            </a:r>
            <a:r>
              <a:rPr sz="2400" dirty="0"/>
              <a:t> </a:t>
            </a:r>
            <a:r>
              <a:rPr sz="2400" dirty="0" err="1"/>
              <a:t>danej</a:t>
            </a:r>
            <a:r>
              <a:rPr sz="2400" dirty="0"/>
              <a:t> </a:t>
            </a:r>
            <a:r>
              <a:rPr sz="2400" dirty="0" err="1"/>
              <a:t>krajiny</a:t>
            </a:r>
            <a:r>
              <a:rPr sz="2400" dirty="0"/>
              <a:t>“.</a:t>
            </a:r>
          </a:p>
        </p:txBody>
      </p:sp>
    </p:spTree>
    <p:extLst>
      <p:ext uri="{BB962C8B-B14F-4D97-AF65-F5344CB8AC3E}">
        <p14:creationId xmlns:p14="http://schemas.microsoft.com/office/powerpoint/2010/main" val="370795776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A. Gál (tamže) ďalej poznamenáva, že spomínané tri osi skúmania jazykovej politiky je možné chápať aj ako hlavné zložky, ktoré vstupujú do tvorby jazykovej politiky…"/>
          <p:cNvSpPr txBox="1">
            <a:spLocks noGrp="1"/>
          </p:cNvSpPr>
          <p:nvPr>
            <p:ph type="body" idx="1"/>
          </p:nvPr>
        </p:nvSpPr>
        <p:spPr>
          <a:xfrm>
            <a:off x="892969" y="702733"/>
            <a:ext cx="10406063" cy="5262299"/>
          </a:xfrm>
          <a:prstGeom prst="rect">
            <a:avLst/>
          </a:prstGeom>
        </p:spPr>
        <p:txBody>
          <a:bodyPr>
            <a:normAutofit fontScale="85000" lnSpcReduction="20000"/>
          </a:bodyPr>
          <a:lstStyle/>
          <a:p>
            <a:pPr marL="259397" indent="-259397" defTabSz="340923">
              <a:lnSpc>
                <a:spcPct val="160000"/>
              </a:lnSpc>
              <a:spcBef>
                <a:spcPts val="0"/>
              </a:spcBef>
              <a:defRPr sz="2656"/>
            </a:pPr>
            <a:r>
              <a:rPr dirty="0"/>
              <a:t>A. </a:t>
            </a:r>
            <a:r>
              <a:rPr dirty="0" err="1"/>
              <a:t>Gál</a:t>
            </a:r>
            <a:r>
              <a:rPr dirty="0"/>
              <a:t> </a:t>
            </a:r>
            <a:r>
              <a:rPr dirty="0" err="1"/>
              <a:t>poznamenáva</a:t>
            </a:r>
            <a:r>
              <a:rPr dirty="0"/>
              <a:t>, </a:t>
            </a:r>
            <a:r>
              <a:rPr dirty="0" err="1"/>
              <a:t>že</a:t>
            </a:r>
            <a:r>
              <a:rPr dirty="0"/>
              <a:t> </a:t>
            </a:r>
            <a:r>
              <a:rPr dirty="0" err="1"/>
              <a:t>spomínané</a:t>
            </a:r>
            <a:r>
              <a:rPr dirty="0"/>
              <a:t> tri </a:t>
            </a:r>
            <a:r>
              <a:rPr dirty="0" err="1"/>
              <a:t>osi</a:t>
            </a:r>
            <a:r>
              <a:rPr dirty="0"/>
              <a:t> </a:t>
            </a:r>
            <a:r>
              <a:rPr dirty="0" err="1"/>
              <a:t>skúmania</a:t>
            </a:r>
            <a:r>
              <a:rPr dirty="0"/>
              <a:t> </a:t>
            </a:r>
            <a:r>
              <a:rPr dirty="0" err="1"/>
              <a:t>jazykovej</a:t>
            </a:r>
            <a:r>
              <a:rPr dirty="0"/>
              <a:t> </a:t>
            </a:r>
            <a:r>
              <a:rPr dirty="0" err="1"/>
              <a:t>politiky</a:t>
            </a:r>
            <a:r>
              <a:rPr dirty="0"/>
              <a:t> je </a:t>
            </a:r>
            <a:r>
              <a:rPr dirty="0" err="1"/>
              <a:t>možné</a:t>
            </a:r>
            <a:r>
              <a:rPr dirty="0"/>
              <a:t> </a:t>
            </a:r>
            <a:r>
              <a:rPr dirty="0" err="1"/>
              <a:t>chápať</a:t>
            </a:r>
            <a:r>
              <a:rPr dirty="0"/>
              <a:t> </a:t>
            </a:r>
            <a:r>
              <a:rPr dirty="0" err="1"/>
              <a:t>aj</a:t>
            </a:r>
            <a:r>
              <a:rPr dirty="0"/>
              <a:t> </a:t>
            </a:r>
            <a:r>
              <a:rPr dirty="0" err="1"/>
              <a:t>ako</a:t>
            </a:r>
            <a:r>
              <a:rPr dirty="0"/>
              <a:t> </a:t>
            </a:r>
            <a:r>
              <a:rPr dirty="0" err="1"/>
              <a:t>hlavné</a:t>
            </a:r>
            <a:r>
              <a:rPr dirty="0"/>
              <a:t> </a:t>
            </a:r>
            <a:r>
              <a:rPr dirty="0" err="1"/>
              <a:t>zložky</a:t>
            </a:r>
            <a:r>
              <a:rPr dirty="0"/>
              <a:t>, </a:t>
            </a:r>
            <a:r>
              <a:rPr dirty="0" err="1"/>
              <a:t>ktoré</a:t>
            </a:r>
            <a:r>
              <a:rPr dirty="0"/>
              <a:t> </a:t>
            </a:r>
            <a:r>
              <a:rPr dirty="0" err="1"/>
              <a:t>vstupujú</a:t>
            </a:r>
            <a:r>
              <a:rPr dirty="0"/>
              <a:t> do </a:t>
            </a:r>
            <a:r>
              <a:rPr dirty="0" err="1"/>
              <a:t>tvorby</a:t>
            </a:r>
            <a:r>
              <a:rPr dirty="0"/>
              <a:t> </a:t>
            </a:r>
            <a:r>
              <a:rPr dirty="0" err="1"/>
              <a:t>jazykovej</a:t>
            </a:r>
            <a:r>
              <a:rPr dirty="0"/>
              <a:t> </a:t>
            </a:r>
            <a:r>
              <a:rPr dirty="0" err="1"/>
              <a:t>politiky</a:t>
            </a:r>
            <a:endParaRPr dirty="0"/>
          </a:p>
          <a:p>
            <a:pPr marL="259397" indent="-259397" defTabSz="340923">
              <a:lnSpc>
                <a:spcPct val="160000"/>
              </a:lnSpc>
              <a:spcBef>
                <a:spcPts val="0"/>
              </a:spcBef>
              <a:defRPr sz="2656"/>
            </a:pPr>
            <a:r>
              <a:rPr dirty="0"/>
              <a:t>ide o </a:t>
            </a:r>
            <a:r>
              <a:rPr dirty="0" err="1"/>
              <a:t>os</a:t>
            </a:r>
            <a:r>
              <a:rPr dirty="0"/>
              <a:t> </a:t>
            </a:r>
            <a:r>
              <a:rPr dirty="0" err="1"/>
              <a:t>legislatívnu</a:t>
            </a:r>
            <a:r>
              <a:rPr dirty="0"/>
              <a:t>, </a:t>
            </a:r>
            <a:r>
              <a:rPr dirty="0" err="1"/>
              <a:t>lingvstickú</a:t>
            </a:r>
            <a:r>
              <a:rPr dirty="0"/>
              <a:t> a </a:t>
            </a:r>
            <a:r>
              <a:rPr dirty="0" err="1"/>
              <a:t>perspektívu</a:t>
            </a:r>
            <a:r>
              <a:rPr dirty="0"/>
              <a:t> </a:t>
            </a:r>
            <a:r>
              <a:rPr dirty="0" err="1"/>
              <a:t>bežného</a:t>
            </a:r>
            <a:r>
              <a:rPr dirty="0"/>
              <a:t> </a:t>
            </a:r>
            <a:r>
              <a:rPr dirty="0" err="1"/>
              <a:t>používateľa</a:t>
            </a:r>
            <a:r>
              <a:rPr dirty="0"/>
              <a:t> </a:t>
            </a:r>
            <a:r>
              <a:rPr dirty="0" err="1"/>
              <a:t>daného</a:t>
            </a:r>
            <a:r>
              <a:rPr dirty="0"/>
              <a:t> </a:t>
            </a:r>
            <a:r>
              <a:rPr dirty="0" err="1"/>
              <a:t>jazyka</a:t>
            </a:r>
            <a:endParaRPr dirty="0"/>
          </a:p>
          <a:p>
            <a:pPr marL="259397" indent="-259397" defTabSz="340923">
              <a:lnSpc>
                <a:spcPct val="160000"/>
              </a:lnSpc>
              <a:spcBef>
                <a:spcPts val="0"/>
              </a:spcBef>
              <a:defRPr sz="2656"/>
            </a:pPr>
            <a:r>
              <a:rPr dirty="0" err="1"/>
              <a:t>ako</a:t>
            </a:r>
            <a:r>
              <a:rPr dirty="0"/>
              <a:t> </a:t>
            </a:r>
            <a:r>
              <a:rPr dirty="0" err="1"/>
              <a:t>hlavný</a:t>
            </a:r>
            <a:r>
              <a:rPr dirty="0"/>
              <a:t> </a:t>
            </a:r>
            <a:r>
              <a:rPr dirty="0" err="1"/>
              <a:t>cieľ</a:t>
            </a:r>
            <a:r>
              <a:rPr dirty="0"/>
              <a:t> </a:t>
            </a:r>
            <a:r>
              <a:rPr dirty="0" err="1"/>
              <a:t>uvádza</a:t>
            </a:r>
            <a:r>
              <a:rPr dirty="0"/>
              <a:t> </a:t>
            </a:r>
            <a:r>
              <a:rPr dirty="0" err="1"/>
              <a:t>tvorbu</a:t>
            </a:r>
            <a:r>
              <a:rPr dirty="0"/>
              <a:t> </a:t>
            </a:r>
            <a:r>
              <a:rPr dirty="0" err="1"/>
              <a:t>určitých</a:t>
            </a:r>
            <a:r>
              <a:rPr dirty="0"/>
              <a:t> </a:t>
            </a:r>
            <a:r>
              <a:rPr dirty="0" err="1"/>
              <a:t>oficiálnych</a:t>
            </a:r>
            <a:r>
              <a:rPr dirty="0"/>
              <a:t> </a:t>
            </a:r>
            <a:r>
              <a:rPr dirty="0" err="1"/>
              <a:t>pravidiel</a:t>
            </a:r>
            <a:r>
              <a:rPr dirty="0"/>
              <a:t> </a:t>
            </a:r>
            <a:r>
              <a:rPr dirty="0" err="1"/>
              <a:t>určujúcich</a:t>
            </a:r>
            <a:r>
              <a:rPr dirty="0"/>
              <a:t>,  „</a:t>
            </a:r>
            <a:r>
              <a:rPr dirty="0" err="1"/>
              <a:t>ktorý</a:t>
            </a:r>
            <a:r>
              <a:rPr dirty="0"/>
              <a:t> </a:t>
            </a:r>
            <a:r>
              <a:rPr dirty="0" err="1"/>
              <a:t>jazyk</a:t>
            </a:r>
            <a:r>
              <a:rPr dirty="0"/>
              <a:t>, </a:t>
            </a:r>
            <a:r>
              <a:rPr dirty="0" err="1"/>
              <a:t>prípadne</a:t>
            </a:r>
            <a:r>
              <a:rPr dirty="0"/>
              <a:t> </a:t>
            </a:r>
            <a:r>
              <a:rPr dirty="0" err="1"/>
              <a:t>ktorá</a:t>
            </a:r>
            <a:r>
              <a:rPr dirty="0"/>
              <a:t> </a:t>
            </a:r>
            <a:r>
              <a:rPr dirty="0" err="1"/>
              <a:t>varieta</a:t>
            </a:r>
            <a:r>
              <a:rPr dirty="0"/>
              <a:t> </a:t>
            </a:r>
            <a:r>
              <a:rPr dirty="0" err="1"/>
              <a:t>sa</a:t>
            </a:r>
            <a:r>
              <a:rPr dirty="0"/>
              <a:t> </a:t>
            </a:r>
            <a:r>
              <a:rPr dirty="0" err="1"/>
              <a:t>používa</a:t>
            </a:r>
            <a:r>
              <a:rPr dirty="0"/>
              <a:t> v </a:t>
            </a:r>
            <a:r>
              <a:rPr dirty="0" err="1"/>
              <a:t>rámci</a:t>
            </a:r>
            <a:r>
              <a:rPr dirty="0"/>
              <a:t> </a:t>
            </a:r>
            <a:r>
              <a:rPr dirty="0" err="1"/>
              <a:t>národo-štátu</a:t>
            </a:r>
            <a:r>
              <a:rPr dirty="0"/>
              <a:t> (nation-state) (</a:t>
            </a:r>
            <a:r>
              <a:rPr dirty="0" err="1"/>
              <a:t>Spolsky</a:t>
            </a:r>
            <a:r>
              <a:rPr lang="hu-HU" dirty="0"/>
              <a:t> </a:t>
            </a:r>
            <a:r>
              <a:rPr dirty="0"/>
              <a:t>2012</a:t>
            </a:r>
            <a:r>
              <a:rPr lang="hu-HU" dirty="0"/>
              <a:t>: </a:t>
            </a:r>
            <a:r>
              <a:rPr dirty="0"/>
              <a:t> 3) v </a:t>
            </a:r>
            <a:r>
              <a:rPr dirty="0" err="1"/>
              <a:t>oblastiach</a:t>
            </a:r>
            <a:r>
              <a:rPr dirty="0"/>
              <a:t> </a:t>
            </a:r>
            <a:r>
              <a:rPr dirty="0" err="1"/>
              <a:t>formálnej</a:t>
            </a:r>
            <a:r>
              <a:rPr dirty="0"/>
              <a:t> </a:t>
            </a:r>
            <a:r>
              <a:rPr dirty="0" err="1"/>
              <a:t>komunikácie</a:t>
            </a:r>
            <a:r>
              <a:rPr dirty="0"/>
              <a:t> </a:t>
            </a:r>
            <a:r>
              <a:rPr dirty="0" err="1"/>
              <a:t>ako</a:t>
            </a:r>
            <a:r>
              <a:rPr dirty="0"/>
              <a:t> v </a:t>
            </a:r>
            <a:r>
              <a:rPr dirty="0" err="1"/>
              <a:t>administratíve</a:t>
            </a:r>
            <a:r>
              <a:rPr dirty="0"/>
              <a:t>, </a:t>
            </a:r>
            <a:r>
              <a:rPr dirty="0" err="1"/>
              <a:t>vo</a:t>
            </a:r>
            <a:r>
              <a:rPr dirty="0"/>
              <a:t> </a:t>
            </a:r>
            <a:r>
              <a:rPr dirty="0" err="1"/>
              <a:t>vzdelávaní</a:t>
            </a:r>
            <a:r>
              <a:rPr dirty="0"/>
              <a:t>, v </a:t>
            </a:r>
            <a:r>
              <a:rPr dirty="0" err="1"/>
              <a:t>právnej</a:t>
            </a:r>
            <a:r>
              <a:rPr dirty="0"/>
              <a:t> </a:t>
            </a:r>
            <a:r>
              <a:rPr dirty="0" err="1"/>
              <a:t>sfére</a:t>
            </a:r>
            <a:r>
              <a:rPr dirty="0"/>
              <a:t>, </a:t>
            </a:r>
            <a:r>
              <a:rPr dirty="0" err="1"/>
              <a:t>vo</a:t>
            </a:r>
            <a:r>
              <a:rPr dirty="0"/>
              <a:t> </a:t>
            </a:r>
            <a:r>
              <a:rPr dirty="0" err="1"/>
              <a:t>vede</a:t>
            </a:r>
            <a:r>
              <a:rPr dirty="0"/>
              <a:t> a </a:t>
            </a:r>
            <a:r>
              <a:rPr dirty="0" err="1"/>
              <a:t>i</a:t>
            </a:r>
            <a:r>
              <a:rPr dirty="0"/>
              <a:t>.“</a:t>
            </a:r>
          </a:p>
          <a:p>
            <a:pPr marL="259397" indent="-259397" defTabSz="340923">
              <a:lnSpc>
                <a:spcPct val="160000"/>
              </a:lnSpc>
              <a:spcBef>
                <a:spcPts val="0"/>
              </a:spcBef>
              <a:defRPr sz="2656"/>
            </a:pPr>
            <a:r>
              <a:rPr dirty="0" err="1"/>
              <a:t>odvolávajúc</a:t>
            </a:r>
            <a:r>
              <a:rPr dirty="0"/>
              <a:t> </a:t>
            </a:r>
            <a:r>
              <a:rPr dirty="0" err="1"/>
              <a:t>sa</a:t>
            </a:r>
            <a:r>
              <a:rPr dirty="0"/>
              <a:t> </a:t>
            </a:r>
            <a:r>
              <a:rPr dirty="0" err="1"/>
              <a:t>na</a:t>
            </a:r>
            <a:r>
              <a:rPr dirty="0"/>
              <a:t> </a:t>
            </a:r>
            <a:r>
              <a:rPr dirty="0" err="1"/>
              <a:t>Kaplana</a:t>
            </a:r>
            <a:r>
              <a:rPr dirty="0"/>
              <a:t> a </a:t>
            </a:r>
            <a:r>
              <a:rPr dirty="0" err="1"/>
              <a:t>Baldaufa</a:t>
            </a:r>
            <a:r>
              <a:rPr dirty="0"/>
              <a:t> (1997</a:t>
            </a:r>
            <a:r>
              <a:rPr lang="hu-HU" dirty="0"/>
              <a:t>:</a:t>
            </a:r>
            <a:r>
              <a:rPr dirty="0"/>
              <a:t> 3) </a:t>
            </a:r>
            <a:r>
              <a:rPr dirty="0" err="1"/>
              <a:t>však</a:t>
            </a:r>
            <a:r>
              <a:rPr dirty="0"/>
              <a:t> </a:t>
            </a:r>
            <a:r>
              <a:rPr dirty="0" err="1"/>
              <a:t>vyzdvihuje</a:t>
            </a:r>
            <a:r>
              <a:rPr dirty="0"/>
              <a:t> </a:t>
            </a:r>
            <a:r>
              <a:rPr dirty="0" err="1"/>
              <a:t>aj</a:t>
            </a:r>
            <a:r>
              <a:rPr dirty="0"/>
              <a:t> to, </a:t>
            </a:r>
            <a:r>
              <a:rPr dirty="0" err="1"/>
              <a:t>že</a:t>
            </a:r>
            <a:r>
              <a:rPr dirty="0"/>
              <a:t> </a:t>
            </a:r>
            <a:r>
              <a:rPr dirty="0" err="1"/>
              <a:t>jazyková</a:t>
            </a:r>
            <a:r>
              <a:rPr dirty="0"/>
              <a:t> </a:t>
            </a:r>
            <a:r>
              <a:rPr dirty="0" err="1"/>
              <a:t>politika</a:t>
            </a:r>
            <a:r>
              <a:rPr dirty="0"/>
              <a:t> </a:t>
            </a:r>
            <a:r>
              <a:rPr dirty="0" err="1"/>
              <a:t>nie</a:t>
            </a:r>
            <a:r>
              <a:rPr dirty="0"/>
              <a:t> je </a:t>
            </a:r>
            <a:r>
              <a:rPr dirty="0" err="1"/>
              <a:t>len</a:t>
            </a:r>
            <a:r>
              <a:rPr dirty="0"/>
              <a:t> </a:t>
            </a:r>
            <a:r>
              <a:rPr dirty="0" err="1"/>
              <a:t>súborom</a:t>
            </a:r>
            <a:r>
              <a:rPr dirty="0"/>
              <a:t> </a:t>
            </a:r>
            <a:r>
              <a:rPr dirty="0" err="1"/>
              <a:t>pravidiel</a:t>
            </a:r>
            <a:r>
              <a:rPr dirty="0"/>
              <a:t>, ale </a:t>
            </a:r>
            <a:r>
              <a:rPr dirty="0" err="1"/>
              <a:t>tvoria</a:t>
            </a:r>
            <a:r>
              <a:rPr dirty="0"/>
              <a:t> </a:t>
            </a:r>
            <a:r>
              <a:rPr dirty="0" err="1"/>
              <a:t>ju</a:t>
            </a:r>
            <a:r>
              <a:rPr dirty="0"/>
              <a:t> </a:t>
            </a:r>
            <a:r>
              <a:rPr dirty="0" err="1"/>
              <a:t>aj</a:t>
            </a:r>
            <a:r>
              <a:rPr dirty="0"/>
              <a:t> </a:t>
            </a:r>
            <a:r>
              <a:rPr dirty="0" err="1"/>
              <a:t>myšlienky</a:t>
            </a:r>
            <a:r>
              <a:rPr dirty="0"/>
              <a:t> a </a:t>
            </a:r>
            <a:r>
              <a:rPr dirty="0" err="1"/>
              <a:t>regulácie</a:t>
            </a:r>
            <a:r>
              <a:rPr dirty="0"/>
              <a:t>, </a:t>
            </a:r>
            <a:r>
              <a:rPr dirty="0" err="1"/>
              <a:t>právne</a:t>
            </a:r>
            <a:r>
              <a:rPr dirty="0"/>
              <a:t> </a:t>
            </a:r>
            <a:r>
              <a:rPr dirty="0" err="1"/>
              <a:t>normy</a:t>
            </a:r>
            <a:r>
              <a:rPr dirty="0"/>
              <a:t> a </a:t>
            </a:r>
            <a:r>
              <a:rPr dirty="0" err="1"/>
              <a:t>zákony</a:t>
            </a:r>
            <a:r>
              <a:rPr dirty="0"/>
              <a:t>, </a:t>
            </a:r>
            <a:r>
              <a:rPr dirty="0" err="1"/>
              <a:t>ktoré</a:t>
            </a:r>
            <a:r>
              <a:rPr dirty="0"/>
              <a:t> </a:t>
            </a:r>
            <a:r>
              <a:rPr dirty="0" err="1"/>
              <a:t>stoja</a:t>
            </a:r>
            <a:r>
              <a:rPr dirty="0"/>
              <a:t> </a:t>
            </a:r>
            <a:r>
              <a:rPr dirty="0" err="1"/>
              <a:t>za</a:t>
            </a:r>
            <a:r>
              <a:rPr dirty="0"/>
              <a:t> </a:t>
            </a:r>
            <a:r>
              <a:rPr dirty="0" err="1"/>
              <a:t>zrodom</a:t>
            </a:r>
            <a:r>
              <a:rPr dirty="0"/>
              <a:t> </a:t>
            </a:r>
            <a:r>
              <a:rPr dirty="0" err="1"/>
              <a:t>indiviuálnych</a:t>
            </a:r>
            <a:r>
              <a:rPr dirty="0"/>
              <a:t> </a:t>
            </a:r>
            <a:r>
              <a:rPr dirty="0" err="1"/>
              <a:t>aj</a:t>
            </a:r>
            <a:r>
              <a:rPr dirty="0"/>
              <a:t> </a:t>
            </a:r>
            <a:r>
              <a:rPr dirty="0" err="1"/>
              <a:t>spoločenských</a:t>
            </a:r>
            <a:r>
              <a:rPr dirty="0"/>
              <a:t> </a:t>
            </a:r>
            <a:r>
              <a:rPr dirty="0" err="1"/>
              <a:t>zmien</a:t>
            </a:r>
            <a:r>
              <a:rPr dirty="0"/>
              <a:t> </a:t>
            </a:r>
          </a:p>
        </p:txBody>
      </p:sp>
    </p:spTree>
    <p:extLst>
      <p:ext uri="{BB962C8B-B14F-4D97-AF65-F5344CB8AC3E}">
        <p14:creationId xmlns:p14="http://schemas.microsoft.com/office/powerpoint/2010/main" val="254859321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Základným stavebným prvkom  (Gál, 2015, s. 29) jazykovej politiky vo všeobecnosti je jazyková heterogénnosť a jazykové kontakty.…"/>
          <p:cNvSpPr txBox="1">
            <a:spLocks noGrp="1"/>
          </p:cNvSpPr>
          <p:nvPr>
            <p:ph type="body" idx="1"/>
          </p:nvPr>
        </p:nvSpPr>
        <p:spPr>
          <a:prstGeom prst="rect">
            <a:avLst/>
          </a:prstGeom>
        </p:spPr>
        <p:txBody>
          <a:bodyPr>
            <a:normAutofit fontScale="77500" lnSpcReduction="20000"/>
          </a:bodyPr>
          <a:lstStyle/>
          <a:p>
            <a:pPr marL="300026" indent="-300026" defTabSz="394320">
              <a:lnSpc>
                <a:spcPct val="150000"/>
              </a:lnSpc>
              <a:spcBef>
                <a:spcPts val="0"/>
              </a:spcBef>
              <a:defRPr sz="3072"/>
            </a:pPr>
            <a:r>
              <a:rPr dirty="0" err="1"/>
              <a:t>Základným</a:t>
            </a:r>
            <a:r>
              <a:rPr dirty="0"/>
              <a:t> </a:t>
            </a:r>
            <a:r>
              <a:rPr dirty="0" err="1"/>
              <a:t>stavebným</a:t>
            </a:r>
            <a:r>
              <a:rPr dirty="0"/>
              <a:t> </a:t>
            </a:r>
            <a:r>
              <a:rPr dirty="0" err="1"/>
              <a:t>prvkom</a:t>
            </a:r>
            <a:r>
              <a:rPr dirty="0"/>
              <a:t>  (</a:t>
            </a:r>
            <a:r>
              <a:rPr dirty="0" err="1"/>
              <a:t>Gál</a:t>
            </a:r>
            <a:r>
              <a:rPr dirty="0"/>
              <a:t> 2015</a:t>
            </a:r>
            <a:r>
              <a:rPr lang="hu-HU" dirty="0"/>
              <a:t>:</a:t>
            </a:r>
            <a:r>
              <a:rPr dirty="0"/>
              <a:t> 29) </a:t>
            </a:r>
            <a:r>
              <a:rPr dirty="0" err="1"/>
              <a:t>jazykovej</a:t>
            </a:r>
            <a:r>
              <a:rPr dirty="0"/>
              <a:t> </a:t>
            </a:r>
            <a:r>
              <a:rPr dirty="0" err="1"/>
              <a:t>politiky</a:t>
            </a:r>
            <a:r>
              <a:rPr dirty="0"/>
              <a:t> </a:t>
            </a:r>
            <a:r>
              <a:rPr dirty="0" err="1"/>
              <a:t>vo</a:t>
            </a:r>
            <a:r>
              <a:rPr dirty="0"/>
              <a:t> </a:t>
            </a:r>
            <a:r>
              <a:rPr dirty="0" err="1"/>
              <a:t>všeobecnosti</a:t>
            </a:r>
            <a:r>
              <a:rPr dirty="0"/>
              <a:t> je </a:t>
            </a:r>
            <a:r>
              <a:rPr dirty="0" err="1"/>
              <a:t>jazyková</a:t>
            </a:r>
            <a:r>
              <a:rPr dirty="0"/>
              <a:t> </a:t>
            </a:r>
            <a:r>
              <a:rPr dirty="0" err="1"/>
              <a:t>heterogénnosť</a:t>
            </a:r>
            <a:r>
              <a:rPr dirty="0"/>
              <a:t> a </a:t>
            </a:r>
            <a:r>
              <a:rPr dirty="0" err="1"/>
              <a:t>jazykové</a:t>
            </a:r>
            <a:r>
              <a:rPr dirty="0"/>
              <a:t> </a:t>
            </a:r>
            <a:r>
              <a:rPr dirty="0" err="1"/>
              <a:t>kontakty</a:t>
            </a:r>
            <a:r>
              <a:rPr dirty="0"/>
              <a:t>.</a:t>
            </a:r>
          </a:p>
          <a:p>
            <a:pPr marL="300026" indent="-300026" defTabSz="394320">
              <a:lnSpc>
                <a:spcPct val="150000"/>
              </a:lnSpc>
              <a:spcBef>
                <a:spcPts val="0"/>
              </a:spcBef>
              <a:defRPr sz="3072"/>
            </a:pPr>
            <a:r>
              <a:rPr dirty="0" err="1"/>
              <a:t>podľa</a:t>
            </a:r>
            <a:r>
              <a:rPr dirty="0"/>
              <a:t> </a:t>
            </a:r>
            <a:r>
              <a:rPr dirty="0" err="1"/>
              <a:t>autorky</a:t>
            </a:r>
            <a:r>
              <a:rPr dirty="0"/>
              <a:t>: „v </a:t>
            </a:r>
            <a:r>
              <a:rPr dirty="0" err="1"/>
              <a:t>utopickej</a:t>
            </a:r>
            <a:r>
              <a:rPr dirty="0"/>
              <a:t> </a:t>
            </a:r>
            <a:r>
              <a:rPr dirty="0" err="1"/>
              <a:t>monolingválnej</a:t>
            </a:r>
            <a:r>
              <a:rPr dirty="0"/>
              <a:t> </a:t>
            </a:r>
            <a:r>
              <a:rPr dirty="0" err="1"/>
              <a:t>spoločnosti</a:t>
            </a:r>
            <a:r>
              <a:rPr dirty="0"/>
              <a:t> by bola </a:t>
            </a:r>
            <a:r>
              <a:rPr dirty="0" err="1"/>
              <a:t>existencia</a:t>
            </a:r>
            <a:r>
              <a:rPr dirty="0"/>
              <a:t> </a:t>
            </a:r>
            <a:r>
              <a:rPr dirty="0" err="1"/>
              <a:t>jazykovej</a:t>
            </a:r>
            <a:r>
              <a:rPr dirty="0"/>
              <a:t> </a:t>
            </a:r>
            <a:r>
              <a:rPr dirty="0" err="1"/>
              <a:t>politky</a:t>
            </a:r>
            <a:r>
              <a:rPr dirty="0"/>
              <a:t> </a:t>
            </a:r>
            <a:r>
              <a:rPr dirty="0" err="1"/>
              <a:t>sporná</a:t>
            </a:r>
            <a:r>
              <a:rPr dirty="0"/>
              <a:t>, </a:t>
            </a:r>
            <a:r>
              <a:rPr dirty="0" err="1"/>
              <a:t>prípadne</a:t>
            </a:r>
            <a:r>
              <a:rPr dirty="0"/>
              <a:t> by </a:t>
            </a:r>
            <a:r>
              <a:rPr dirty="0" err="1"/>
              <a:t>mohla</a:t>
            </a:r>
            <a:r>
              <a:rPr dirty="0"/>
              <a:t> </a:t>
            </a:r>
            <a:r>
              <a:rPr dirty="0" err="1"/>
              <a:t>byť</a:t>
            </a:r>
            <a:r>
              <a:rPr dirty="0"/>
              <a:t> </a:t>
            </a:r>
            <a:r>
              <a:rPr dirty="0" err="1"/>
              <a:t>limitovaná</a:t>
            </a:r>
            <a:r>
              <a:rPr dirty="0"/>
              <a:t> </a:t>
            </a:r>
            <a:r>
              <a:rPr dirty="0" err="1"/>
              <a:t>na</a:t>
            </a:r>
            <a:r>
              <a:rPr dirty="0"/>
              <a:t> </a:t>
            </a:r>
            <a:r>
              <a:rPr dirty="0" err="1"/>
              <a:t>korpusové</a:t>
            </a:r>
            <a:r>
              <a:rPr dirty="0"/>
              <a:t> </a:t>
            </a:r>
            <a:r>
              <a:rPr dirty="0" err="1"/>
              <a:t>plánovanie</a:t>
            </a:r>
            <a:r>
              <a:rPr dirty="0"/>
              <a:t> v </a:t>
            </a:r>
            <a:r>
              <a:rPr dirty="0" err="1"/>
              <a:t>rámci</a:t>
            </a:r>
            <a:r>
              <a:rPr dirty="0"/>
              <a:t> </a:t>
            </a:r>
            <a:r>
              <a:rPr dirty="0" err="1"/>
              <a:t>jediného</a:t>
            </a:r>
            <a:r>
              <a:rPr dirty="0"/>
              <a:t> </a:t>
            </a:r>
            <a:r>
              <a:rPr dirty="0" err="1"/>
              <a:t>jazyka</a:t>
            </a:r>
            <a:r>
              <a:rPr dirty="0"/>
              <a:t>. </a:t>
            </a:r>
            <a:r>
              <a:rPr dirty="0" err="1"/>
              <a:t>Jazyková</a:t>
            </a:r>
            <a:r>
              <a:rPr dirty="0"/>
              <a:t> </a:t>
            </a:r>
            <a:r>
              <a:rPr dirty="0" err="1"/>
              <a:t>politika</a:t>
            </a:r>
            <a:r>
              <a:rPr dirty="0"/>
              <a:t> je </a:t>
            </a:r>
            <a:r>
              <a:rPr dirty="0" err="1"/>
              <a:t>teda</a:t>
            </a:r>
            <a:r>
              <a:rPr dirty="0"/>
              <a:t> </a:t>
            </a:r>
            <a:r>
              <a:rPr dirty="0" err="1"/>
              <a:t>výsledkom</a:t>
            </a:r>
            <a:r>
              <a:rPr dirty="0"/>
              <a:t> </a:t>
            </a:r>
            <a:r>
              <a:rPr dirty="0" err="1"/>
              <a:t>vzájomného</a:t>
            </a:r>
            <a:r>
              <a:rPr dirty="0"/>
              <a:t> </a:t>
            </a:r>
            <a:r>
              <a:rPr dirty="0" err="1"/>
              <a:t>pôsobenia</a:t>
            </a:r>
            <a:r>
              <a:rPr dirty="0"/>
              <a:t> </a:t>
            </a:r>
            <a:r>
              <a:rPr dirty="0" err="1"/>
              <a:t>neúmyselných</a:t>
            </a:r>
            <a:r>
              <a:rPr dirty="0"/>
              <a:t> </a:t>
            </a:r>
            <a:r>
              <a:rPr dirty="0" err="1"/>
              <a:t>jazykovo-politických</a:t>
            </a:r>
            <a:r>
              <a:rPr dirty="0"/>
              <a:t> </a:t>
            </a:r>
            <a:r>
              <a:rPr dirty="0" err="1"/>
              <a:t>zmien</a:t>
            </a:r>
            <a:r>
              <a:rPr dirty="0"/>
              <a:t>, </a:t>
            </a:r>
            <a:r>
              <a:rPr dirty="0" err="1"/>
              <a:t>ktoré</a:t>
            </a:r>
            <a:r>
              <a:rPr dirty="0"/>
              <a:t> </a:t>
            </a:r>
            <a:r>
              <a:rPr dirty="0" err="1"/>
              <a:t>nastávajú</a:t>
            </a:r>
            <a:r>
              <a:rPr dirty="0"/>
              <a:t> v </a:t>
            </a:r>
            <a:r>
              <a:rPr dirty="0" err="1"/>
              <a:t>procese</a:t>
            </a:r>
            <a:r>
              <a:rPr dirty="0"/>
              <a:t> </a:t>
            </a:r>
            <a:r>
              <a:rPr dirty="0" err="1"/>
              <a:t>spoločenského</a:t>
            </a:r>
            <a:r>
              <a:rPr dirty="0"/>
              <a:t> </a:t>
            </a:r>
            <a:r>
              <a:rPr dirty="0" err="1"/>
              <a:t>vývoja</a:t>
            </a:r>
            <a:r>
              <a:rPr dirty="0"/>
              <a:t> a </a:t>
            </a:r>
            <a:r>
              <a:rPr dirty="0" err="1"/>
              <a:t>zámerných</a:t>
            </a:r>
            <a:r>
              <a:rPr dirty="0"/>
              <a:t> </a:t>
            </a:r>
            <a:r>
              <a:rPr dirty="0" err="1"/>
              <a:t>úkonov</a:t>
            </a:r>
            <a:r>
              <a:rPr dirty="0"/>
              <a:t>, </a:t>
            </a:r>
            <a:r>
              <a:rPr dirty="0" err="1"/>
              <a:t>či</a:t>
            </a:r>
            <a:r>
              <a:rPr dirty="0"/>
              <a:t> </a:t>
            </a:r>
            <a:r>
              <a:rPr dirty="0" err="1"/>
              <a:t>už</a:t>
            </a:r>
            <a:r>
              <a:rPr dirty="0"/>
              <a:t> </a:t>
            </a:r>
            <a:r>
              <a:rPr dirty="0" err="1"/>
              <a:t>legislatívnych</a:t>
            </a:r>
            <a:r>
              <a:rPr dirty="0"/>
              <a:t> </a:t>
            </a:r>
            <a:r>
              <a:rPr dirty="0" err="1"/>
              <a:t>alebo</a:t>
            </a:r>
            <a:r>
              <a:rPr dirty="0"/>
              <a:t> </a:t>
            </a:r>
            <a:r>
              <a:rPr dirty="0" err="1"/>
              <a:t>štandardizačných</a:t>
            </a:r>
            <a:r>
              <a:rPr dirty="0"/>
              <a:t>/</a:t>
            </a:r>
            <a:r>
              <a:rPr dirty="0" err="1"/>
              <a:t>kodifikačných</a:t>
            </a:r>
            <a:r>
              <a:rPr dirty="0"/>
              <a:t>. </a:t>
            </a:r>
            <a:r>
              <a:rPr dirty="0" err="1"/>
              <a:t>Ak</a:t>
            </a:r>
            <a:r>
              <a:rPr dirty="0"/>
              <a:t> </a:t>
            </a:r>
            <a:r>
              <a:rPr dirty="0" err="1"/>
              <a:t>chceme</a:t>
            </a:r>
            <a:r>
              <a:rPr dirty="0"/>
              <a:t> </a:t>
            </a:r>
            <a:r>
              <a:rPr dirty="0" err="1"/>
              <a:t>teda</a:t>
            </a:r>
            <a:r>
              <a:rPr dirty="0"/>
              <a:t> </a:t>
            </a:r>
            <a:r>
              <a:rPr dirty="0" err="1"/>
              <a:t>preniknúť</a:t>
            </a:r>
            <a:r>
              <a:rPr dirty="0"/>
              <a:t> do </a:t>
            </a:r>
            <a:r>
              <a:rPr dirty="0" err="1"/>
              <a:t>jazykovej</a:t>
            </a:r>
            <a:r>
              <a:rPr dirty="0"/>
              <a:t> </a:t>
            </a:r>
            <a:r>
              <a:rPr dirty="0" err="1"/>
              <a:t>politiky</a:t>
            </a:r>
            <a:r>
              <a:rPr dirty="0"/>
              <a:t> </a:t>
            </a:r>
            <a:r>
              <a:rPr dirty="0" err="1"/>
              <a:t>istej</a:t>
            </a:r>
            <a:r>
              <a:rPr dirty="0"/>
              <a:t> </a:t>
            </a:r>
            <a:r>
              <a:rPr dirty="0" err="1"/>
              <a:t>krajiny</a:t>
            </a:r>
            <a:r>
              <a:rPr dirty="0"/>
              <a:t> (</a:t>
            </a:r>
            <a:r>
              <a:rPr dirty="0" err="1"/>
              <a:t>národa</a:t>
            </a:r>
            <a:r>
              <a:rPr dirty="0"/>
              <a:t>), </a:t>
            </a:r>
            <a:r>
              <a:rPr dirty="0" err="1"/>
              <a:t>musíme</a:t>
            </a:r>
            <a:r>
              <a:rPr dirty="0"/>
              <a:t> </a:t>
            </a:r>
            <a:r>
              <a:rPr dirty="0" err="1"/>
              <a:t>najskôr</a:t>
            </a:r>
            <a:r>
              <a:rPr dirty="0"/>
              <a:t> </a:t>
            </a:r>
            <a:r>
              <a:rPr dirty="0" err="1"/>
              <a:t>dôsledne</a:t>
            </a:r>
            <a:r>
              <a:rPr dirty="0"/>
              <a:t> </a:t>
            </a:r>
            <a:r>
              <a:rPr dirty="0" err="1"/>
              <a:t>poznať</a:t>
            </a:r>
            <a:r>
              <a:rPr dirty="0"/>
              <a:t> </a:t>
            </a:r>
            <a:r>
              <a:rPr dirty="0" err="1"/>
              <a:t>tamojšiu</a:t>
            </a:r>
            <a:r>
              <a:rPr dirty="0"/>
              <a:t> </a:t>
            </a:r>
            <a:r>
              <a:rPr dirty="0" err="1"/>
              <a:t>jazykovú</a:t>
            </a:r>
            <a:r>
              <a:rPr dirty="0"/>
              <a:t> </a:t>
            </a:r>
            <a:r>
              <a:rPr dirty="0" err="1"/>
              <a:t>situáciu</a:t>
            </a:r>
            <a:r>
              <a:rPr dirty="0"/>
              <a:t>, </a:t>
            </a:r>
            <a:r>
              <a:rPr dirty="0" err="1"/>
              <a:t>jej</a:t>
            </a:r>
            <a:r>
              <a:rPr dirty="0"/>
              <a:t> </a:t>
            </a:r>
            <a:r>
              <a:rPr dirty="0" err="1"/>
              <a:t>štruktúrnu</a:t>
            </a:r>
            <a:r>
              <a:rPr dirty="0"/>
              <a:t> </a:t>
            </a:r>
            <a:r>
              <a:rPr dirty="0" err="1"/>
              <a:t>aj</a:t>
            </a:r>
            <a:r>
              <a:rPr dirty="0"/>
              <a:t> </a:t>
            </a:r>
            <a:r>
              <a:rPr dirty="0" err="1"/>
              <a:t>pragmatickú</a:t>
            </a:r>
            <a:r>
              <a:rPr dirty="0"/>
              <a:t> </a:t>
            </a:r>
            <a:r>
              <a:rPr dirty="0" err="1"/>
              <a:t>stránku</a:t>
            </a:r>
            <a:r>
              <a:rPr dirty="0"/>
              <a:t>.“ (</a:t>
            </a:r>
            <a:r>
              <a:rPr dirty="0" err="1"/>
              <a:t>Gál</a:t>
            </a:r>
            <a:r>
              <a:rPr dirty="0"/>
              <a:t> 2015</a:t>
            </a:r>
            <a:r>
              <a:rPr lang="hu-HU" dirty="0"/>
              <a:t>: </a:t>
            </a:r>
            <a:r>
              <a:rPr dirty="0"/>
              <a:t>29)</a:t>
            </a:r>
          </a:p>
        </p:txBody>
      </p:sp>
    </p:spTree>
    <p:extLst>
      <p:ext uri="{BB962C8B-B14F-4D97-AF65-F5344CB8AC3E}">
        <p14:creationId xmlns:p14="http://schemas.microsoft.com/office/powerpoint/2010/main" val="49939217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932394"/>
            <a:ext cx="10515600" cy="1325563"/>
          </a:xfrm>
        </p:spPr>
        <p:txBody>
          <a:bodyPr/>
          <a:lstStyle/>
          <a:p>
            <a:r>
              <a:rPr lang="hu-HU" b="1" dirty="0" err="1">
                <a:solidFill>
                  <a:schemeClr val="accent1">
                    <a:lumMod val="75000"/>
                  </a:schemeClr>
                </a:solidFill>
              </a:rPr>
              <a:t>Časť</a:t>
            </a:r>
            <a:r>
              <a:rPr lang="hu-HU" b="1" dirty="0">
                <a:solidFill>
                  <a:schemeClr val="accent1">
                    <a:lumMod val="75000"/>
                  </a:schemeClr>
                </a:solidFill>
              </a:rPr>
              <a:t> A </a:t>
            </a:r>
            <a:br>
              <a:rPr lang="hu-HU" b="1" dirty="0">
                <a:solidFill>
                  <a:schemeClr val="accent1">
                    <a:lumMod val="75000"/>
                  </a:schemeClr>
                </a:solidFill>
              </a:rPr>
            </a:br>
            <a:r>
              <a:rPr lang="hu-HU" b="1" dirty="0">
                <a:solidFill>
                  <a:schemeClr val="accent1">
                    <a:lumMod val="75000"/>
                  </a:schemeClr>
                </a:solidFill>
              </a:rPr>
              <a:t>VSTUP DO PROBLEMATIKY</a:t>
            </a:r>
            <a:endParaRPr lang="sk-SK" b="1" dirty="0">
              <a:solidFill>
                <a:schemeClr val="accent1">
                  <a:lumMod val="75000"/>
                </a:schemeClr>
              </a:solidFill>
            </a:endParaRPr>
          </a:p>
        </p:txBody>
      </p:sp>
      <p:sp>
        <p:nvSpPr>
          <p:cNvPr id="3" name="Zástupný symbol obsahu 2"/>
          <p:cNvSpPr>
            <a:spLocks noGrp="1"/>
          </p:cNvSpPr>
          <p:nvPr>
            <p:ph idx="1"/>
          </p:nvPr>
        </p:nvSpPr>
        <p:spPr>
          <a:xfrm>
            <a:off x="838200" y="2379135"/>
            <a:ext cx="10515600" cy="4195763"/>
          </a:xfrm>
        </p:spPr>
        <p:txBody>
          <a:bodyPr/>
          <a:lstStyle/>
          <a:p>
            <a:pPr>
              <a:lnSpc>
                <a:spcPct val="150000"/>
              </a:lnSpc>
              <a:spcBef>
                <a:spcPts val="0"/>
              </a:spcBef>
            </a:pPr>
            <a:r>
              <a:rPr lang="sk-SK" b="1" dirty="0"/>
              <a:t>Je potrebné regulovať používanie jazyka?</a:t>
            </a:r>
          </a:p>
          <a:p>
            <a:pPr>
              <a:lnSpc>
                <a:spcPct val="150000"/>
              </a:lnSpc>
              <a:spcBef>
                <a:spcPts val="0"/>
              </a:spcBef>
            </a:pPr>
            <a:r>
              <a:rPr lang="sk-SK" b="1" dirty="0"/>
              <a:t>Jazykové plánovanie</a:t>
            </a:r>
          </a:p>
          <a:p>
            <a:pPr>
              <a:lnSpc>
                <a:spcPct val="150000"/>
              </a:lnSpc>
              <a:spcBef>
                <a:spcPts val="0"/>
              </a:spcBef>
            </a:pPr>
            <a:r>
              <a:rPr lang="sk-SK" b="1" dirty="0"/>
              <a:t>Jazykový manažment </a:t>
            </a:r>
          </a:p>
          <a:p>
            <a:pPr>
              <a:lnSpc>
                <a:spcPct val="150000"/>
              </a:lnSpc>
              <a:spcBef>
                <a:spcPts val="0"/>
              </a:spcBef>
            </a:pPr>
            <a:r>
              <a:rPr lang="hu-HU" b="1" dirty="0" err="1"/>
              <a:t>Jazyková</a:t>
            </a:r>
            <a:r>
              <a:rPr lang="hu-HU" b="1" dirty="0"/>
              <a:t> politika na </a:t>
            </a:r>
            <a:r>
              <a:rPr lang="hu-HU" b="1" dirty="0" err="1"/>
              <a:t>Slovensku</a:t>
            </a:r>
            <a:endParaRPr lang="sk-SK" dirty="0"/>
          </a:p>
        </p:txBody>
      </p:sp>
    </p:spTree>
    <p:extLst>
      <p:ext uri="{BB962C8B-B14F-4D97-AF65-F5344CB8AC3E}">
        <p14:creationId xmlns:p14="http://schemas.microsoft.com/office/powerpoint/2010/main" val="1920814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A. Gál (2015, s. 30) sumarizuje dva základné typy jazykovej politiky podľa toho, u koho sa sústreďuje jazykovo-politická moc…"/>
          <p:cNvSpPr txBox="1">
            <a:spLocks noGrp="1"/>
          </p:cNvSpPr>
          <p:nvPr>
            <p:ph type="body" idx="1"/>
          </p:nvPr>
        </p:nvSpPr>
        <p:spPr>
          <a:xfrm>
            <a:off x="892969" y="694267"/>
            <a:ext cx="10406063" cy="5270765"/>
          </a:xfrm>
          <a:prstGeom prst="rect">
            <a:avLst/>
          </a:prstGeom>
        </p:spPr>
        <p:txBody>
          <a:bodyPr>
            <a:normAutofit fontScale="77500" lnSpcReduction="20000"/>
          </a:bodyPr>
          <a:lstStyle/>
          <a:p>
            <a:pPr marL="250022" indent="-250022" defTabSz="328600">
              <a:lnSpc>
                <a:spcPct val="160000"/>
              </a:lnSpc>
              <a:spcBef>
                <a:spcPts val="0"/>
              </a:spcBef>
              <a:defRPr sz="2560"/>
            </a:pPr>
            <a:r>
              <a:rPr dirty="0"/>
              <a:t>A. </a:t>
            </a:r>
            <a:r>
              <a:rPr dirty="0" err="1"/>
              <a:t>Gál</a:t>
            </a:r>
            <a:r>
              <a:rPr dirty="0"/>
              <a:t> (2015</a:t>
            </a:r>
            <a:r>
              <a:rPr lang="hu-HU" dirty="0"/>
              <a:t>:</a:t>
            </a:r>
            <a:r>
              <a:rPr dirty="0"/>
              <a:t> 30) </a:t>
            </a:r>
            <a:r>
              <a:rPr dirty="0" err="1"/>
              <a:t>sumarizuje</a:t>
            </a:r>
            <a:r>
              <a:rPr dirty="0"/>
              <a:t> </a:t>
            </a:r>
            <a:r>
              <a:rPr dirty="0" err="1"/>
              <a:t>dva</a:t>
            </a:r>
            <a:r>
              <a:rPr dirty="0"/>
              <a:t> </a:t>
            </a:r>
            <a:r>
              <a:rPr dirty="0" err="1"/>
              <a:t>základné</a:t>
            </a:r>
            <a:r>
              <a:rPr dirty="0"/>
              <a:t> </a:t>
            </a:r>
            <a:r>
              <a:rPr dirty="0" err="1"/>
              <a:t>typy</a:t>
            </a:r>
            <a:r>
              <a:rPr dirty="0"/>
              <a:t> </a:t>
            </a:r>
            <a:r>
              <a:rPr dirty="0" err="1"/>
              <a:t>jazykovej</a:t>
            </a:r>
            <a:r>
              <a:rPr dirty="0"/>
              <a:t> </a:t>
            </a:r>
            <a:r>
              <a:rPr dirty="0" err="1"/>
              <a:t>politiky</a:t>
            </a:r>
            <a:r>
              <a:rPr dirty="0"/>
              <a:t> </a:t>
            </a:r>
            <a:r>
              <a:rPr dirty="0" err="1"/>
              <a:t>podľa</a:t>
            </a:r>
            <a:r>
              <a:rPr dirty="0"/>
              <a:t> </a:t>
            </a:r>
            <a:r>
              <a:rPr dirty="0" err="1"/>
              <a:t>toho</a:t>
            </a:r>
            <a:r>
              <a:rPr dirty="0"/>
              <a:t>, u </a:t>
            </a:r>
            <a:r>
              <a:rPr dirty="0" err="1"/>
              <a:t>koho</a:t>
            </a:r>
            <a:r>
              <a:rPr dirty="0"/>
              <a:t> </a:t>
            </a:r>
            <a:r>
              <a:rPr dirty="0" err="1"/>
              <a:t>sa</a:t>
            </a:r>
            <a:r>
              <a:rPr dirty="0"/>
              <a:t> </a:t>
            </a:r>
            <a:r>
              <a:rPr dirty="0" err="1"/>
              <a:t>sústreďuje</a:t>
            </a:r>
            <a:r>
              <a:rPr dirty="0"/>
              <a:t> </a:t>
            </a:r>
            <a:r>
              <a:rPr dirty="0" err="1"/>
              <a:t>jazykovo-politická</a:t>
            </a:r>
            <a:r>
              <a:rPr dirty="0"/>
              <a:t> </a:t>
            </a:r>
            <a:r>
              <a:rPr dirty="0" err="1"/>
              <a:t>moc</a:t>
            </a:r>
            <a:r>
              <a:rPr dirty="0"/>
              <a:t> </a:t>
            </a:r>
          </a:p>
          <a:p>
            <a:pPr marL="250022" indent="-250022" defTabSz="328600">
              <a:lnSpc>
                <a:spcPct val="160000"/>
              </a:lnSpc>
              <a:spcBef>
                <a:spcPts val="0"/>
              </a:spcBef>
              <a:defRPr sz="2560"/>
            </a:pPr>
            <a:r>
              <a:rPr dirty="0"/>
              <a:t>1. </a:t>
            </a:r>
            <a:r>
              <a:rPr dirty="0" err="1"/>
              <a:t>centralizovaná</a:t>
            </a:r>
            <a:r>
              <a:rPr dirty="0"/>
              <a:t> JP - </a:t>
            </a:r>
            <a:r>
              <a:rPr dirty="0" err="1"/>
              <a:t>používanie</a:t>
            </a:r>
            <a:r>
              <a:rPr dirty="0"/>
              <a:t> </a:t>
            </a:r>
            <a:r>
              <a:rPr dirty="0" err="1"/>
              <a:t>jazyka</a:t>
            </a:r>
            <a:r>
              <a:rPr dirty="0"/>
              <a:t> </a:t>
            </a:r>
            <a:r>
              <a:rPr dirty="0" err="1"/>
              <a:t>reguluje</a:t>
            </a:r>
            <a:r>
              <a:rPr dirty="0"/>
              <a:t> </a:t>
            </a:r>
            <a:r>
              <a:rPr dirty="0" err="1"/>
              <a:t>štátna</a:t>
            </a:r>
            <a:r>
              <a:rPr dirty="0"/>
              <a:t> </a:t>
            </a:r>
            <a:r>
              <a:rPr dirty="0" err="1"/>
              <a:t>inštitúcia</a:t>
            </a:r>
            <a:r>
              <a:rPr dirty="0"/>
              <a:t> (</a:t>
            </a:r>
            <a:r>
              <a:rPr dirty="0" err="1"/>
              <a:t>alebo</a:t>
            </a:r>
            <a:r>
              <a:rPr dirty="0"/>
              <a:t> </a:t>
            </a:r>
            <a:r>
              <a:rPr dirty="0" err="1"/>
              <a:t>aj</a:t>
            </a:r>
            <a:r>
              <a:rPr dirty="0"/>
              <a:t> </a:t>
            </a:r>
            <a:r>
              <a:rPr dirty="0" err="1"/>
              <a:t>viaceré</a:t>
            </a:r>
            <a:r>
              <a:rPr dirty="0"/>
              <a:t>) </a:t>
            </a:r>
            <a:r>
              <a:rPr dirty="0" err="1"/>
              <a:t>alebo</a:t>
            </a:r>
            <a:r>
              <a:rPr dirty="0"/>
              <a:t> </a:t>
            </a:r>
            <a:endParaRPr lang="hu-HU" dirty="0"/>
          </a:p>
          <a:p>
            <a:pPr marL="250022" indent="-250022" defTabSz="328600">
              <a:lnSpc>
                <a:spcPct val="160000"/>
              </a:lnSpc>
              <a:spcBef>
                <a:spcPts val="0"/>
              </a:spcBef>
              <a:defRPr sz="2560"/>
            </a:pPr>
            <a:r>
              <a:rPr dirty="0"/>
              <a:t>2. </a:t>
            </a:r>
            <a:r>
              <a:rPr dirty="0" err="1"/>
              <a:t>jazyková</a:t>
            </a:r>
            <a:r>
              <a:rPr dirty="0"/>
              <a:t> </a:t>
            </a:r>
            <a:r>
              <a:rPr dirty="0" err="1"/>
              <a:t>politika</a:t>
            </a:r>
            <a:r>
              <a:rPr dirty="0"/>
              <a:t> ‘laissez-faire’ - </a:t>
            </a:r>
            <a:r>
              <a:rPr dirty="0" err="1"/>
              <a:t>determinovaná</a:t>
            </a:r>
            <a:r>
              <a:rPr dirty="0"/>
              <a:t> </a:t>
            </a:r>
            <a:r>
              <a:rPr dirty="0" err="1"/>
              <a:t>viacerými</a:t>
            </a:r>
            <a:r>
              <a:rPr dirty="0"/>
              <a:t> </a:t>
            </a:r>
            <a:r>
              <a:rPr dirty="0" err="1"/>
              <a:t>privátnymi</a:t>
            </a:r>
            <a:r>
              <a:rPr dirty="0"/>
              <a:t> </a:t>
            </a:r>
            <a:r>
              <a:rPr dirty="0" err="1"/>
              <a:t>inštitúciami</a:t>
            </a:r>
            <a:r>
              <a:rPr dirty="0"/>
              <a:t>. </a:t>
            </a:r>
          </a:p>
          <a:p>
            <a:pPr marL="250022" indent="-250022" defTabSz="328600">
              <a:lnSpc>
                <a:spcPct val="160000"/>
              </a:lnSpc>
              <a:spcBef>
                <a:spcPts val="0"/>
              </a:spcBef>
              <a:defRPr sz="2560"/>
            </a:pPr>
            <a:r>
              <a:rPr dirty="0"/>
              <a:t>„</a:t>
            </a:r>
            <a:r>
              <a:rPr dirty="0" err="1"/>
              <a:t>Podľa</a:t>
            </a:r>
            <a:r>
              <a:rPr dirty="0"/>
              <a:t> </a:t>
            </a:r>
            <a:r>
              <a:rPr dirty="0" err="1"/>
              <a:t>stupňa</a:t>
            </a:r>
            <a:r>
              <a:rPr dirty="0"/>
              <a:t> </a:t>
            </a:r>
            <a:r>
              <a:rPr dirty="0" err="1"/>
              <a:t>kontroly</a:t>
            </a:r>
            <a:r>
              <a:rPr dirty="0"/>
              <a:t> a </a:t>
            </a:r>
            <a:r>
              <a:rPr dirty="0" err="1"/>
              <a:t>miery</a:t>
            </a:r>
            <a:r>
              <a:rPr dirty="0"/>
              <a:t> </a:t>
            </a:r>
            <a:r>
              <a:rPr dirty="0" err="1"/>
              <a:t>vstupovania</a:t>
            </a:r>
            <a:r>
              <a:rPr dirty="0"/>
              <a:t> </a:t>
            </a:r>
            <a:r>
              <a:rPr dirty="0" err="1"/>
              <a:t>štátnych</a:t>
            </a:r>
            <a:r>
              <a:rPr dirty="0"/>
              <a:t> </a:t>
            </a:r>
            <a:r>
              <a:rPr dirty="0" err="1"/>
              <a:t>útvarov</a:t>
            </a:r>
            <a:r>
              <a:rPr dirty="0"/>
              <a:t> do </a:t>
            </a:r>
            <a:r>
              <a:rPr dirty="0" err="1"/>
              <a:t>jazykovej</a:t>
            </a:r>
            <a:r>
              <a:rPr dirty="0"/>
              <a:t> </a:t>
            </a:r>
            <a:r>
              <a:rPr dirty="0" err="1"/>
              <a:t>politiky</a:t>
            </a:r>
            <a:r>
              <a:rPr dirty="0"/>
              <a:t> </a:t>
            </a:r>
            <a:r>
              <a:rPr dirty="0" err="1"/>
              <a:t>ostatné</a:t>
            </a:r>
            <a:r>
              <a:rPr dirty="0"/>
              <a:t> </a:t>
            </a:r>
            <a:r>
              <a:rPr dirty="0" err="1"/>
              <a:t>jazykové</a:t>
            </a:r>
            <a:r>
              <a:rPr dirty="0"/>
              <a:t> </a:t>
            </a:r>
            <a:r>
              <a:rPr dirty="0" err="1"/>
              <a:t>politiky</a:t>
            </a:r>
            <a:r>
              <a:rPr dirty="0"/>
              <a:t> </a:t>
            </a:r>
            <a:r>
              <a:rPr dirty="0" err="1"/>
              <a:t>oscilujú</a:t>
            </a:r>
            <a:r>
              <a:rPr dirty="0"/>
              <a:t> </a:t>
            </a:r>
            <a:r>
              <a:rPr dirty="0" err="1"/>
              <a:t>medzi</a:t>
            </a:r>
            <a:r>
              <a:rPr dirty="0"/>
              <a:t> </a:t>
            </a:r>
            <a:r>
              <a:rPr dirty="0" err="1"/>
              <a:t>týmito</a:t>
            </a:r>
            <a:r>
              <a:rPr dirty="0"/>
              <a:t> </a:t>
            </a:r>
            <a:r>
              <a:rPr dirty="0" err="1"/>
              <a:t>dvoma</a:t>
            </a:r>
            <a:r>
              <a:rPr dirty="0"/>
              <a:t> </a:t>
            </a:r>
            <a:r>
              <a:rPr dirty="0" err="1"/>
              <a:t>pólmi</a:t>
            </a:r>
            <a:r>
              <a:rPr dirty="0"/>
              <a:t> a </a:t>
            </a:r>
            <a:r>
              <a:rPr dirty="0" err="1"/>
              <a:t>manifestujú</a:t>
            </a:r>
            <a:r>
              <a:rPr dirty="0"/>
              <a:t> </a:t>
            </a:r>
            <a:r>
              <a:rPr dirty="0" err="1"/>
              <a:t>sa</a:t>
            </a:r>
            <a:r>
              <a:rPr dirty="0"/>
              <a:t> </a:t>
            </a:r>
            <a:r>
              <a:rPr dirty="0" err="1"/>
              <a:t>najvypuklejšie</a:t>
            </a:r>
            <a:r>
              <a:rPr dirty="0"/>
              <a:t> v </a:t>
            </a:r>
            <a:r>
              <a:rPr dirty="0" err="1"/>
              <a:t>krajinách</a:t>
            </a:r>
            <a:r>
              <a:rPr dirty="0"/>
              <a:t>, </a:t>
            </a:r>
            <a:r>
              <a:rPr dirty="0" err="1"/>
              <a:t>ktoré</a:t>
            </a:r>
            <a:r>
              <a:rPr dirty="0"/>
              <a:t> </a:t>
            </a:r>
            <a:r>
              <a:rPr dirty="0" err="1"/>
              <a:t>disponujú</a:t>
            </a:r>
            <a:r>
              <a:rPr dirty="0"/>
              <a:t> </a:t>
            </a:r>
            <a:r>
              <a:rPr dirty="0" err="1"/>
              <a:t>zákonmi</a:t>
            </a:r>
            <a:r>
              <a:rPr dirty="0"/>
              <a:t> a </a:t>
            </a:r>
            <a:r>
              <a:rPr dirty="0" err="1"/>
              <a:t>pravidlami</a:t>
            </a:r>
            <a:r>
              <a:rPr dirty="0"/>
              <a:t> o </a:t>
            </a:r>
            <a:r>
              <a:rPr dirty="0" err="1"/>
              <a:t>preferovaní</a:t>
            </a:r>
            <a:r>
              <a:rPr dirty="0"/>
              <a:t> </a:t>
            </a:r>
            <a:r>
              <a:rPr dirty="0" err="1"/>
              <a:t>jazyka</a:t>
            </a:r>
            <a:r>
              <a:rPr dirty="0"/>
              <a:t>/</a:t>
            </a:r>
            <a:r>
              <a:rPr dirty="0" err="1"/>
              <a:t>ov</a:t>
            </a:r>
            <a:r>
              <a:rPr dirty="0"/>
              <a:t> v </a:t>
            </a:r>
            <a:r>
              <a:rPr dirty="0" err="1"/>
              <a:t>oficiálnych</a:t>
            </a:r>
            <a:r>
              <a:rPr dirty="0"/>
              <a:t> </a:t>
            </a:r>
            <a:r>
              <a:rPr dirty="0" err="1"/>
              <a:t>dokumentoch</a:t>
            </a:r>
            <a:r>
              <a:rPr dirty="0"/>
              <a:t>, </a:t>
            </a:r>
            <a:r>
              <a:rPr dirty="0" err="1"/>
              <a:t>akými</a:t>
            </a:r>
            <a:r>
              <a:rPr dirty="0"/>
              <a:t> </a:t>
            </a:r>
            <a:r>
              <a:rPr dirty="0" err="1"/>
              <a:t>sú</a:t>
            </a:r>
            <a:r>
              <a:rPr dirty="0"/>
              <a:t> </a:t>
            </a:r>
            <a:r>
              <a:rPr dirty="0" err="1"/>
              <a:t>jednotlivé</a:t>
            </a:r>
            <a:r>
              <a:rPr dirty="0"/>
              <a:t> </a:t>
            </a:r>
            <a:r>
              <a:rPr dirty="0" err="1"/>
              <a:t>zákony</a:t>
            </a:r>
            <a:r>
              <a:rPr dirty="0"/>
              <a:t>, </a:t>
            </a:r>
            <a:r>
              <a:rPr dirty="0" err="1"/>
              <a:t>ústava</a:t>
            </a:r>
            <a:r>
              <a:rPr dirty="0"/>
              <a:t> </a:t>
            </a:r>
            <a:r>
              <a:rPr dirty="0" err="1"/>
              <a:t>alebo</a:t>
            </a:r>
            <a:r>
              <a:rPr dirty="0"/>
              <a:t> </a:t>
            </a:r>
            <a:r>
              <a:rPr dirty="0" err="1"/>
              <a:t>dokonca</a:t>
            </a:r>
            <a:r>
              <a:rPr dirty="0"/>
              <a:t> </a:t>
            </a:r>
            <a:r>
              <a:rPr dirty="0" err="1"/>
              <a:t>nezávislý</a:t>
            </a:r>
            <a:r>
              <a:rPr dirty="0"/>
              <a:t> </a:t>
            </a:r>
            <a:r>
              <a:rPr dirty="0" err="1"/>
              <a:t>zákon</a:t>
            </a:r>
            <a:r>
              <a:rPr dirty="0"/>
              <a:t> </a:t>
            </a:r>
            <a:r>
              <a:rPr dirty="0" err="1"/>
              <a:t>pojednávajúci</a:t>
            </a:r>
            <a:r>
              <a:rPr dirty="0"/>
              <a:t> o </a:t>
            </a:r>
            <a:r>
              <a:rPr dirty="0" err="1"/>
              <a:t>používaní</a:t>
            </a:r>
            <a:r>
              <a:rPr dirty="0"/>
              <a:t> </a:t>
            </a:r>
            <a:r>
              <a:rPr dirty="0" err="1"/>
              <a:t>toho</a:t>
            </a:r>
            <a:r>
              <a:rPr dirty="0"/>
              <a:t> </a:t>
            </a:r>
            <a:r>
              <a:rPr dirty="0" err="1"/>
              <a:t>ktorého</a:t>
            </a:r>
            <a:r>
              <a:rPr dirty="0"/>
              <a:t> </a:t>
            </a:r>
            <a:r>
              <a:rPr dirty="0" err="1"/>
              <a:t>jazyka</a:t>
            </a:r>
            <a:r>
              <a:rPr dirty="0"/>
              <a:t>. V </a:t>
            </a:r>
            <a:r>
              <a:rPr dirty="0" err="1"/>
              <a:t>Európe</a:t>
            </a:r>
            <a:r>
              <a:rPr dirty="0"/>
              <a:t> </a:t>
            </a:r>
            <a:r>
              <a:rPr dirty="0" err="1"/>
              <a:t>takýmto</a:t>
            </a:r>
            <a:r>
              <a:rPr dirty="0"/>
              <a:t> </a:t>
            </a:r>
            <a:r>
              <a:rPr dirty="0" err="1"/>
              <a:t>zákonom</a:t>
            </a:r>
            <a:r>
              <a:rPr dirty="0"/>
              <a:t> </a:t>
            </a:r>
            <a:r>
              <a:rPr dirty="0" err="1"/>
              <a:t>disponuje</a:t>
            </a:r>
            <a:r>
              <a:rPr dirty="0"/>
              <a:t> 8 </a:t>
            </a:r>
            <a:r>
              <a:rPr dirty="0" err="1"/>
              <a:t>krajín</a:t>
            </a:r>
            <a:r>
              <a:rPr dirty="0"/>
              <a:t>, </a:t>
            </a:r>
            <a:r>
              <a:rPr dirty="0" err="1"/>
              <a:t>menovite</a:t>
            </a:r>
            <a:r>
              <a:rPr dirty="0"/>
              <a:t> </a:t>
            </a:r>
            <a:r>
              <a:rPr dirty="0" err="1"/>
              <a:t>Francúzsko</a:t>
            </a:r>
            <a:r>
              <a:rPr dirty="0"/>
              <a:t>, </a:t>
            </a:r>
            <a:r>
              <a:rPr dirty="0" err="1"/>
              <a:t>Poľsko</a:t>
            </a:r>
            <a:r>
              <a:rPr dirty="0"/>
              <a:t>, </a:t>
            </a:r>
            <a:r>
              <a:rPr dirty="0" err="1"/>
              <a:t>Slovensko</a:t>
            </a:r>
            <a:r>
              <a:rPr dirty="0"/>
              <a:t>, </a:t>
            </a:r>
            <a:r>
              <a:rPr dirty="0" err="1"/>
              <a:t>Slovinsko</a:t>
            </a:r>
            <a:r>
              <a:rPr dirty="0"/>
              <a:t>, </a:t>
            </a:r>
            <a:r>
              <a:rPr dirty="0" err="1"/>
              <a:t>Litva</a:t>
            </a:r>
            <a:r>
              <a:rPr dirty="0"/>
              <a:t>, </a:t>
            </a:r>
            <a:r>
              <a:rPr dirty="0" err="1"/>
              <a:t>Lotyšsko</a:t>
            </a:r>
            <a:r>
              <a:rPr dirty="0"/>
              <a:t>, </a:t>
            </a:r>
            <a:r>
              <a:rPr dirty="0" err="1"/>
              <a:t>Estónsko</a:t>
            </a:r>
            <a:r>
              <a:rPr dirty="0"/>
              <a:t> a </a:t>
            </a:r>
            <a:r>
              <a:rPr dirty="0" err="1"/>
              <a:t>Fínsko</a:t>
            </a:r>
            <a:r>
              <a:rPr dirty="0"/>
              <a:t>, z </a:t>
            </a:r>
            <a:r>
              <a:rPr dirty="0" err="1"/>
              <a:t>ktorých</a:t>
            </a:r>
            <a:r>
              <a:rPr dirty="0"/>
              <a:t> 4 </a:t>
            </a:r>
            <a:r>
              <a:rPr dirty="0" err="1"/>
              <a:t>obsahujú</a:t>
            </a:r>
            <a:r>
              <a:rPr dirty="0"/>
              <a:t> </a:t>
            </a:r>
            <a:r>
              <a:rPr dirty="0" err="1"/>
              <a:t>klauzulu</a:t>
            </a:r>
            <a:r>
              <a:rPr dirty="0"/>
              <a:t> o </a:t>
            </a:r>
            <a:r>
              <a:rPr dirty="0" err="1"/>
              <a:t>sankciách</a:t>
            </a:r>
            <a:r>
              <a:rPr dirty="0"/>
              <a:t> v </a:t>
            </a:r>
            <a:r>
              <a:rPr dirty="0" err="1"/>
              <a:t>prípade</a:t>
            </a:r>
            <a:r>
              <a:rPr dirty="0"/>
              <a:t> </a:t>
            </a:r>
            <a:r>
              <a:rPr dirty="0" err="1"/>
              <a:t>porušenia</a:t>
            </a:r>
            <a:r>
              <a:rPr dirty="0"/>
              <a:t> </a:t>
            </a:r>
            <a:r>
              <a:rPr dirty="0" err="1"/>
              <a:t>tohto</a:t>
            </a:r>
            <a:r>
              <a:rPr dirty="0"/>
              <a:t> </a:t>
            </a:r>
            <a:r>
              <a:rPr dirty="0" err="1"/>
              <a:t>zákona</a:t>
            </a:r>
            <a:r>
              <a:rPr dirty="0"/>
              <a:t>, </a:t>
            </a:r>
            <a:r>
              <a:rPr dirty="0" err="1"/>
              <a:t>takými</a:t>
            </a:r>
            <a:r>
              <a:rPr dirty="0"/>
              <a:t> </a:t>
            </a:r>
            <a:r>
              <a:rPr dirty="0" err="1"/>
              <a:t>sú</a:t>
            </a:r>
            <a:r>
              <a:rPr dirty="0"/>
              <a:t> </a:t>
            </a:r>
            <a:r>
              <a:rPr dirty="0" err="1"/>
              <a:t>Francúzsko</a:t>
            </a:r>
            <a:r>
              <a:rPr dirty="0"/>
              <a:t>, </a:t>
            </a:r>
            <a:r>
              <a:rPr dirty="0" err="1"/>
              <a:t>Estónsko</a:t>
            </a:r>
            <a:r>
              <a:rPr dirty="0"/>
              <a:t>, </a:t>
            </a:r>
            <a:r>
              <a:rPr dirty="0" err="1"/>
              <a:t>Slovinsko</a:t>
            </a:r>
            <a:r>
              <a:rPr dirty="0"/>
              <a:t> a </a:t>
            </a:r>
            <a:r>
              <a:rPr dirty="0" err="1"/>
              <a:t>Slovensko</a:t>
            </a:r>
            <a:r>
              <a:rPr dirty="0"/>
              <a:t>.“ (</a:t>
            </a:r>
            <a:r>
              <a:rPr dirty="0" err="1"/>
              <a:t>Gál</a:t>
            </a:r>
            <a:r>
              <a:rPr dirty="0"/>
              <a:t> 2015</a:t>
            </a:r>
            <a:r>
              <a:rPr lang="hu-HU" dirty="0"/>
              <a:t>:</a:t>
            </a:r>
            <a:r>
              <a:rPr dirty="0"/>
              <a:t> 30) </a:t>
            </a:r>
          </a:p>
        </p:txBody>
      </p:sp>
    </p:spTree>
    <p:extLst>
      <p:ext uri="{BB962C8B-B14F-4D97-AF65-F5344CB8AC3E}">
        <p14:creationId xmlns:p14="http://schemas.microsoft.com/office/powerpoint/2010/main" val="52528810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Jazyková politika na Slovensku"/>
          <p:cNvSpPr txBox="1">
            <a:spLocks noGrp="1"/>
          </p:cNvSpPr>
          <p:nvPr>
            <p:ph type="title"/>
          </p:nvPr>
        </p:nvSpPr>
        <p:spPr>
          <a:xfrm>
            <a:off x="838200" y="525992"/>
            <a:ext cx="10515600" cy="828675"/>
          </a:xfrm>
          <a:prstGeom prst="rect">
            <a:avLst/>
          </a:prstGeom>
        </p:spPr>
        <p:txBody>
          <a:bodyPr>
            <a:normAutofit/>
          </a:bodyPr>
          <a:lstStyle>
            <a:lvl1pPr defTabSz="484886">
              <a:defRPr sz="6640"/>
            </a:lvl1pPr>
          </a:lstStyle>
          <a:p>
            <a:r>
              <a:rPr lang="sk-SK" sz="4000" b="1" dirty="0">
                <a:latin typeface="+mn-lt"/>
              </a:rPr>
              <a:t>JAZYKOVÁ POLITIKA NA SLOVENSKU</a:t>
            </a:r>
          </a:p>
        </p:txBody>
      </p:sp>
      <p:sp>
        <p:nvSpPr>
          <p:cNvPr id="141" name="Idea ustanovenia jazykového zákona odznela už na jazykovednej konferencii v roku 1966.…"/>
          <p:cNvSpPr txBox="1">
            <a:spLocks noGrp="1"/>
          </p:cNvSpPr>
          <p:nvPr>
            <p:ph type="body" idx="1"/>
          </p:nvPr>
        </p:nvSpPr>
        <p:spPr>
          <a:xfrm>
            <a:off x="838200" y="1303867"/>
            <a:ext cx="10515600" cy="4873096"/>
          </a:xfrm>
          <a:prstGeom prst="rect">
            <a:avLst/>
          </a:prstGeom>
        </p:spPr>
        <p:txBody>
          <a:bodyPr>
            <a:normAutofit fontScale="85000" lnSpcReduction="10000"/>
          </a:bodyPr>
          <a:lstStyle/>
          <a:p>
            <a:pPr marL="256272" indent="-256272" defTabSz="336816">
              <a:lnSpc>
                <a:spcPct val="160000"/>
              </a:lnSpc>
              <a:spcBef>
                <a:spcPts val="0"/>
              </a:spcBef>
              <a:defRPr sz="2624"/>
            </a:pPr>
            <a:r>
              <a:rPr dirty="0"/>
              <a:t>Idea </a:t>
            </a:r>
            <a:r>
              <a:rPr dirty="0" err="1"/>
              <a:t>ustanovenia</a:t>
            </a:r>
            <a:r>
              <a:rPr dirty="0"/>
              <a:t> </a:t>
            </a:r>
            <a:r>
              <a:rPr dirty="0" err="1"/>
              <a:t>jazykového</a:t>
            </a:r>
            <a:r>
              <a:rPr dirty="0"/>
              <a:t> </a:t>
            </a:r>
            <a:r>
              <a:rPr dirty="0" err="1"/>
              <a:t>zákona</a:t>
            </a:r>
            <a:r>
              <a:rPr dirty="0"/>
              <a:t> </a:t>
            </a:r>
            <a:r>
              <a:rPr dirty="0" err="1"/>
              <a:t>odznela</a:t>
            </a:r>
            <a:r>
              <a:rPr dirty="0"/>
              <a:t> </a:t>
            </a:r>
            <a:r>
              <a:rPr dirty="0" err="1"/>
              <a:t>už</a:t>
            </a:r>
            <a:r>
              <a:rPr dirty="0"/>
              <a:t> </a:t>
            </a:r>
            <a:r>
              <a:rPr dirty="0" err="1"/>
              <a:t>na</a:t>
            </a:r>
            <a:r>
              <a:rPr dirty="0"/>
              <a:t> </a:t>
            </a:r>
            <a:r>
              <a:rPr dirty="0" err="1"/>
              <a:t>jazykovednej</a:t>
            </a:r>
            <a:r>
              <a:rPr dirty="0"/>
              <a:t> </a:t>
            </a:r>
            <a:r>
              <a:rPr dirty="0" err="1"/>
              <a:t>konferencii</a:t>
            </a:r>
            <a:r>
              <a:rPr dirty="0"/>
              <a:t> v </a:t>
            </a:r>
            <a:r>
              <a:rPr dirty="0" err="1"/>
              <a:t>roku</a:t>
            </a:r>
            <a:r>
              <a:rPr dirty="0"/>
              <a:t> 1966. </a:t>
            </a:r>
          </a:p>
          <a:p>
            <a:pPr marL="256272" indent="-256272" defTabSz="336816">
              <a:lnSpc>
                <a:spcPct val="160000"/>
              </a:lnSpc>
              <a:spcBef>
                <a:spcPts val="0"/>
              </a:spcBef>
              <a:defRPr sz="2624"/>
            </a:pPr>
            <a:r>
              <a:rPr dirty="0" err="1"/>
              <a:t>Prvý</a:t>
            </a:r>
            <a:r>
              <a:rPr dirty="0"/>
              <a:t> </a:t>
            </a:r>
            <a:r>
              <a:rPr dirty="0" err="1"/>
              <a:t>návrh</a:t>
            </a:r>
            <a:r>
              <a:rPr dirty="0"/>
              <a:t> </a:t>
            </a:r>
            <a:r>
              <a:rPr dirty="0" err="1"/>
              <a:t>jazykového</a:t>
            </a:r>
            <a:r>
              <a:rPr dirty="0"/>
              <a:t> </a:t>
            </a:r>
            <a:r>
              <a:rPr dirty="0" err="1"/>
              <a:t>zákona</a:t>
            </a:r>
            <a:r>
              <a:rPr dirty="0"/>
              <a:t> </a:t>
            </a:r>
            <a:r>
              <a:rPr dirty="0" err="1"/>
              <a:t>sa</a:t>
            </a:r>
            <a:r>
              <a:rPr dirty="0"/>
              <a:t> </a:t>
            </a:r>
            <a:r>
              <a:rPr dirty="0" err="1"/>
              <a:t>objavil</a:t>
            </a:r>
            <a:r>
              <a:rPr dirty="0"/>
              <a:t> </a:t>
            </a:r>
            <a:r>
              <a:rPr dirty="0" err="1"/>
              <a:t>na</a:t>
            </a:r>
            <a:r>
              <a:rPr dirty="0"/>
              <a:t> </a:t>
            </a:r>
            <a:r>
              <a:rPr dirty="0" err="1"/>
              <a:t>stránkach</a:t>
            </a:r>
            <a:r>
              <a:rPr dirty="0"/>
              <a:t> </a:t>
            </a:r>
            <a:r>
              <a:rPr dirty="0" err="1"/>
              <a:t>tlače</a:t>
            </a:r>
            <a:r>
              <a:rPr dirty="0"/>
              <a:t> o </a:t>
            </a:r>
            <a:r>
              <a:rPr dirty="0" err="1"/>
              <a:t>dva</a:t>
            </a:r>
            <a:r>
              <a:rPr dirty="0"/>
              <a:t> </a:t>
            </a:r>
            <a:r>
              <a:rPr dirty="0" err="1"/>
              <a:t>roky</a:t>
            </a:r>
            <a:r>
              <a:rPr dirty="0"/>
              <a:t> </a:t>
            </a:r>
            <a:r>
              <a:rPr dirty="0" err="1"/>
              <a:t>neskôr</a:t>
            </a:r>
            <a:r>
              <a:rPr dirty="0"/>
              <a:t> a </a:t>
            </a:r>
            <a:r>
              <a:rPr dirty="0" err="1"/>
              <a:t>jeho</a:t>
            </a:r>
            <a:r>
              <a:rPr dirty="0"/>
              <a:t> </a:t>
            </a:r>
            <a:r>
              <a:rPr dirty="0" err="1"/>
              <a:t>autorom</a:t>
            </a:r>
            <a:r>
              <a:rPr dirty="0"/>
              <a:t> </a:t>
            </a:r>
            <a:r>
              <a:rPr dirty="0" err="1"/>
              <a:t>bol</a:t>
            </a:r>
            <a:r>
              <a:rPr dirty="0"/>
              <a:t> </a:t>
            </a:r>
            <a:r>
              <a:rPr dirty="0" err="1"/>
              <a:t>vtedajší</a:t>
            </a:r>
            <a:r>
              <a:rPr dirty="0"/>
              <a:t> </a:t>
            </a:r>
            <a:r>
              <a:rPr dirty="0" err="1"/>
              <a:t>riaditeľ</a:t>
            </a:r>
            <a:r>
              <a:rPr dirty="0"/>
              <a:t> </a:t>
            </a:r>
            <a:r>
              <a:rPr dirty="0" err="1"/>
              <a:t>Jazykovedného</a:t>
            </a:r>
            <a:r>
              <a:rPr dirty="0"/>
              <a:t> </a:t>
            </a:r>
            <a:r>
              <a:rPr dirty="0" err="1"/>
              <a:t>ústavu</a:t>
            </a:r>
            <a:r>
              <a:rPr dirty="0"/>
              <a:t> </a:t>
            </a:r>
            <a:r>
              <a:rPr dirty="0" err="1"/>
              <a:t>Ľudovíta</a:t>
            </a:r>
            <a:r>
              <a:rPr dirty="0"/>
              <a:t> </a:t>
            </a:r>
            <a:r>
              <a:rPr dirty="0" err="1"/>
              <a:t>Štúra</a:t>
            </a:r>
            <a:r>
              <a:rPr dirty="0"/>
              <a:t> SAV (</a:t>
            </a:r>
            <a:r>
              <a:rPr dirty="0" err="1"/>
              <a:t>ďalej</a:t>
            </a:r>
            <a:r>
              <a:rPr dirty="0"/>
              <a:t> JÚĽŠ SAV), </a:t>
            </a:r>
            <a:r>
              <a:rPr dirty="0" err="1"/>
              <a:t>Jozef</a:t>
            </a:r>
            <a:r>
              <a:rPr dirty="0"/>
              <a:t> </a:t>
            </a:r>
            <a:r>
              <a:rPr dirty="0" err="1"/>
              <a:t>Ružička</a:t>
            </a:r>
            <a:r>
              <a:rPr dirty="0"/>
              <a:t>. (</a:t>
            </a:r>
            <a:r>
              <a:rPr dirty="0" err="1"/>
              <a:t>Berényi</a:t>
            </a:r>
            <a:r>
              <a:rPr dirty="0"/>
              <a:t> 1994</a:t>
            </a:r>
            <a:r>
              <a:rPr lang="hu-HU" dirty="0"/>
              <a:t>:</a:t>
            </a:r>
            <a:r>
              <a:rPr dirty="0"/>
              <a:t> 60)</a:t>
            </a:r>
          </a:p>
          <a:p>
            <a:pPr marL="256272" indent="-256272" defTabSz="336816">
              <a:lnSpc>
                <a:spcPct val="160000"/>
              </a:lnSpc>
              <a:spcBef>
                <a:spcPts val="0"/>
              </a:spcBef>
              <a:defRPr sz="2624"/>
            </a:pPr>
            <a:r>
              <a:rPr dirty="0"/>
              <a:t>V </a:t>
            </a:r>
            <a:r>
              <a:rPr dirty="0" err="1"/>
              <a:t>roku</a:t>
            </a:r>
            <a:r>
              <a:rPr dirty="0"/>
              <a:t> 1990 </a:t>
            </a:r>
            <a:r>
              <a:rPr dirty="0" err="1"/>
              <a:t>bol</a:t>
            </a:r>
            <a:r>
              <a:rPr dirty="0"/>
              <a:t> </a:t>
            </a:r>
            <a:r>
              <a:rPr dirty="0" err="1"/>
              <a:t>Slovenskou</a:t>
            </a:r>
            <a:r>
              <a:rPr dirty="0"/>
              <a:t> </a:t>
            </a:r>
            <a:r>
              <a:rPr dirty="0" err="1"/>
              <a:t>národnou</a:t>
            </a:r>
            <a:r>
              <a:rPr dirty="0"/>
              <a:t> </a:t>
            </a:r>
            <a:r>
              <a:rPr dirty="0" err="1"/>
              <a:t>radou</a:t>
            </a:r>
            <a:r>
              <a:rPr dirty="0"/>
              <a:t> </a:t>
            </a:r>
            <a:r>
              <a:rPr dirty="0" err="1"/>
              <a:t>prijatý</a:t>
            </a:r>
            <a:r>
              <a:rPr dirty="0"/>
              <a:t> </a:t>
            </a:r>
            <a:r>
              <a:rPr dirty="0" err="1"/>
              <a:t>Zákon</a:t>
            </a:r>
            <a:r>
              <a:rPr dirty="0"/>
              <a:t> o </a:t>
            </a:r>
            <a:r>
              <a:rPr dirty="0" err="1"/>
              <a:t>úradnom</a:t>
            </a:r>
            <a:r>
              <a:rPr dirty="0"/>
              <a:t> </a:t>
            </a:r>
            <a:r>
              <a:rPr dirty="0" err="1"/>
              <a:t>jazyku</a:t>
            </a:r>
            <a:r>
              <a:rPr dirty="0"/>
              <a:t>, </a:t>
            </a:r>
            <a:r>
              <a:rPr dirty="0" err="1"/>
              <a:t>ktorý</a:t>
            </a:r>
            <a:r>
              <a:rPr dirty="0"/>
              <a:t> </a:t>
            </a:r>
            <a:r>
              <a:rPr dirty="0" err="1"/>
              <a:t>stanovil</a:t>
            </a:r>
            <a:r>
              <a:rPr dirty="0"/>
              <a:t> </a:t>
            </a:r>
            <a:r>
              <a:rPr dirty="0" err="1"/>
              <a:t>slovenský</a:t>
            </a:r>
            <a:r>
              <a:rPr dirty="0"/>
              <a:t> </a:t>
            </a:r>
            <a:r>
              <a:rPr dirty="0" err="1"/>
              <a:t>jazyk</a:t>
            </a:r>
            <a:r>
              <a:rPr dirty="0"/>
              <a:t> </a:t>
            </a:r>
            <a:r>
              <a:rPr dirty="0" err="1"/>
              <a:t>ako</a:t>
            </a:r>
            <a:r>
              <a:rPr dirty="0"/>
              <a:t> </a:t>
            </a:r>
            <a:r>
              <a:rPr dirty="0" err="1"/>
              <a:t>úradný</a:t>
            </a:r>
            <a:r>
              <a:rPr dirty="0"/>
              <a:t> </a:t>
            </a:r>
            <a:r>
              <a:rPr dirty="0" err="1"/>
              <a:t>jazyk</a:t>
            </a:r>
            <a:r>
              <a:rPr dirty="0"/>
              <a:t> </a:t>
            </a:r>
            <a:r>
              <a:rPr dirty="0" err="1"/>
              <a:t>na</a:t>
            </a:r>
            <a:r>
              <a:rPr dirty="0"/>
              <a:t> </a:t>
            </a:r>
            <a:r>
              <a:rPr dirty="0" err="1"/>
              <a:t>území</a:t>
            </a:r>
            <a:r>
              <a:rPr dirty="0"/>
              <a:t> </a:t>
            </a:r>
            <a:r>
              <a:rPr dirty="0" err="1"/>
              <a:t>Slovenskej</a:t>
            </a:r>
            <a:r>
              <a:rPr dirty="0"/>
              <a:t> </a:t>
            </a:r>
            <a:r>
              <a:rPr dirty="0" err="1"/>
              <a:t>republiky</a:t>
            </a:r>
            <a:r>
              <a:rPr dirty="0"/>
              <a:t>. </a:t>
            </a:r>
          </a:p>
          <a:p>
            <a:pPr marL="256272" indent="-256272" defTabSz="336816">
              <a:lnSpc>
                <a:spcPct val="160000"/>
              </a:lnSpc>
              <a:spcBef>
                <a:spcPts val="0"/>
              </a:spcBef>
              <a:defRPr sz="2624"/>
            </a:pPr>
            <a:r>
              <a:rPr dirty="0"/>
              <a:t>V </a:t>
            </a:r>
            <a:r>
              <a:rPr dirty="0" err="1"/>
              <a:t>Úvodných</a:t>
            </a:r>
            <a:r>
              <a:rPr dirty="0"/>
              <a:t> </a:t>
            </a:r>
            <a:r>
              <a:rPr dirty="0" err="1"/>
              <a:t>ustanoveniach</a:t>
            </a:r>
            <a:r>
              <a:rPr dirty="0"/>
              <a:t> </a:t>
            </a:r>
            <a:r>
              <a:rPr dirty="0" err="1"/>
              <a:t>zákona</a:t>
            </a:r>
            <a:r>
              <a:rPr dirty="0"/>
              <a:t> č. 428/1990 Z. z. o </a:t>
            </a:r>
            <a:r>
              <a:rPr dirty="0" err="1"/>
              <a:t>úradnom</a:t>
            </a:r>
            <a:r>
              <a:rPr dirty="0"/>
              <a:t> </a:t>
            </a:r>
            <a:r>
              <a:rPr dirty="0" err="1"/>
              <a:t>jazyku</a:t>
            </a:r>
            <a:r>
              <a:rPr dirty="0"/>
              <a:t> v </a:t>
            </a:r>
            <a:r>
              <a:rPr dirty="0" err="1"/>
              <a:t>Slovenskej</a:t>
            </a:r>
            <a:r>
              <a:rPr dirty="0"/>
              <a:t> </a:t>
            </a:r>
            <a:r>
              <a:rPr dirty="0" err="1"/>
              <a:t>republike</a:t>
            </a:r>
            <a:r>
              <a:rPr dirty="0"/>
              <a:t> </a:t>
            </a:r>
            <a:r>
              <a:rPr dirty="0" err="1"/>
              <a:t>sa</a:t>
            </a:r>
            <a:r>
              <a:rPr dirty="0"/>
              <a:t> </a:t>
            </a:r>
            <a:r>
              <a:rPr dirty="0" err="1"/>
              <a:t>píše</a:t>
            </a:r>
            <a:r>
              <a:rPr dirty="0"/>
              <a:t>, </a:t>
            </a:r>
            <a:r>
              <a:rPr dirty="0" err="1"/>
              <a:t>že</a:t>
            </a:r>
            <a:r>
              <a:rPr dirty="0"/>
              <a:t> </a:t>
            </a:r>
            <a:r>
              <a:rPr dirty="0" err="1"/>
              <a:t>úradný</a:t>
            </a:r>
            <a:r>
              <a:rPr dirty="0"/>
              <a:t> </a:t>
            </a:r>
            <a:r>
              <a:rPr dirty="0" err="1"/>
              <a:t>jazyk</a:t>
            </a:r>
            <a:r>
              <a:rPr dirty="0"/>
              <a:t> </a:t>
            </a:r>
            <a:r>
              <a:rPr dirty="0" err="1"/>
              <a:t>má</a:t>
            </a:r>
            <a:r>
              <a:rPr dirty="0"/>
              <a:t> </a:t>
            </a:r>
            <a:r>
              <a:rPr dirty="0" err="1"/>
              <a:t>byť</a:t>
            </a:r>
            <a:r>
              <a:rPr dirty="0"/>
              <a:t> </a:t>
            </a:r>
            <a:r>
              <a:rPr dirty="0" err="1"/>
              <a:t>nástrojom</a:t>
            </a:r>
            <a:r>
              <a:rPr dirty="0"/>
              <a:t> </a:t>
            </a:r>
            <a:r>
              <a:rPr dirty="0" err="1"/>
              <a:t>vzájomného</a:t>
            </a:r>
            <a:r>
              <a:rPr dirty="0"/>
              <a:t> </a:t>
            </a:r>
            <a:r>
              <a:rPr dirty="0" err="1"/>
              <a:t>dorozumenia</a:t>
            </a:r>
            <a:r>
              <a:rPr dirty="0"/>
              <a:t> a </a:t>
            </a:r>
            <a:r>
              <a:rPr dirty="0" err="1"/>
              <a:t>komunikácie</a:t>
            </a:r>
            <a:r>
              <a:rPr dirty="0"/>
              <a:t>. </a:t>
            </a:r>
          </a:p>
        </p:txBody>
      </p:sp>
    </p:spTree>
    <p:extLst>
      <p:ext uri="{BB962C8B-B14F-4D97-AF65-F5344CB8AC3E}">
        <p14:creationId xmlns:p14="http://schemas.microsoft.com/office/powerpoint/2010/main" val="144036358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ieľom tohto zákona malo byť napomáhanie plynulého rozvoja demokracie a kultúry slovenského národa, avšak dôraz sa kládol aj na posilňovanie národnostnej znášanlivosti a humanity.…"/>
          <p:cNvSpPr txBox="1">
            <a:spLocks noGrp="1"/>
          </p:cNvSpPr>
          <p:nvPr>
            <p:ph type="body" idx="1"/>
          </p:nvPr>
        </p:nvSpPr>
        <p:spPr>
          <a:xfrm>
            <a:off x="892969" y="702733"/>
            <a:ext cx="10406063" cy="5262299"/>
          </a:xfrm>
          <a:prstGeom prst="rect">
            <a:avLst/>
          </a:prstGeom>
        </p:spPr>
        <p:txBody>
          <a:bodyPr>
            <a:normAutofit/>
          </a:bodyPr>
          <a:lstStyle/>
          <a:p>
            <a:pPr>
              <a:lnSpc>
                <a:spcPct val="150000"/>
              </a:lnSpc>
              <a:spcBef>
                <a:spcPts val="0"/>
              </a:spcBef>
            </a:pPr>
            <a:r>
              <a:rPr sz="2400" dirty="0" err="1"/>
              <a:t>Cieľom</a:t>
            </a:r>
            <a:r>
              <a:rPr sz="2400" dirty="0"/>
              <a:t> </a:t>
            </a:r>
            <a:r>
              <a:rPr sz="2400" dirty="0" err="1"/>
              <a:t>tohto</a:t>
            </a:r>
            <a:r>
              <a:rPr sz="2400" dirty="0"/>
              <a:t> </a:t>
            </a:r>
            <a:r>
              <a:rPr sz="2400" dirty="0" err="1"/>
              <a:t>zákona</a:t>
            </a:r>
            <a:r>
              <a:rPr sz="2400" dirty="0"/>
              <a:t> </a:t>
            </a:r>
            <a:r>
              <a:rPr sz="2400" dirty="0" err="1"/>
              <a:t>malo</a:t>
            </a:r>
            <a:r>
              <a:rPr sz="2400" dirty="0"/>
              <a:t> </a:t>
            </a:r>
            <a:r>
              <a:rPr sz="2400" dirty="0" err="1"/>
              <a:t>byť</a:t>
            </a:r>
            <a:r>
              <a:rPr sz="2400" dirty="0"/>
              <a:t> </a:t>
            </a:r>
            <a:r>
              <a:rPr sz="2400" dirty="0" err="1"/>
              <a:t>napomáhanie</a:t>
            </a:r>
            <a:r>
              <a:rPr sz="2400" dirty="0"/>
              <a:t> </a:t>
            </a:r>
            <a:r>
              <a:rPr sz="2400" dirty="0" err="1"/>
              <a:t>plynulého</a:t>
            </a:r>
            <a:r>
              <a:rPr sz="2400" dirty="0"/>
              <a:t> </a:t>
            </a:r>
            <a:r>
              <a:rPr sz="2400" dirty="0" err="1"/>
              <a:t>rozvoja</a:t>
            </a:r>
            <a:r>
              <a:rPr sz="2400" dirty="0"/>
              <a:t> </a:t>
            </a:r>
            <a:r>
              <a:rPr sz="2400" dirty="0" err="1"/>
              <a:t>demokracie</a:t>
            </a:r>
            <a:r>
              <a:rPr sz="2400" dirty="0"/>
              <a:t> a </a:t>
            </a:r>
            <a:r>
              <a:rPr sz="2400" dirty="0" err="1"/>
              <a:t>kultúry</a:t>
            </a:r>
            <a:r>
              <a:rPr sz="2400" dirty="0"/>
              <a:t> </a:t>
            </a:r>
            <a:r>
              <a:rPr sz="2400" dirty="0" err="1"/>
              <a:t>slovenského</a:t>
            </a:r>
            <a:r>
              <a:rPr sz="2400" dirty="0"/>
              <a:t> </a:t>
            </a:r>
            <a:r>
              <a:rPr sz="2400" dirty="0" err="1"/>
              <a:t>národa</a:t>
            </a:r>
            <a:r>
              <a:rPr sz="2400" dirty="0"/>
              <a:t>, </a:t>
            </a:r>
            <a:r>
              <a:rPr sz="2400" dirty="0" err="1"/>
              <a:t>avšak</a:t>
            </a:r>
            <a:r>
              <a:rPr sz="2400" dirty="0"/>
              <a:t> </a:t>
            </a:r>
            <a:r>
              <a:rPr sz="2400" dirty="0" err="1"/>
              <a:t>dôraz</a:t>
            </a:r>
            <a:r>
              <a:rPr sz="2400" dirty="0"/>
              <a:t> </a:t>
            </a:r>
            <a:r>
              <a:rPr sz="2400" dirty="0" err="1"/>
              <a:t>sa</a:t>
            </a:r>
            <a:r>
              <a:rPr sz="2400" dirty="0"/>
              <a:t> </a:t>
            </a:r>
            <a:r>
              <a:rPr sz="2400" dirty="0" err="1"/>
              <a:t>kládol</a:t>
            </a:r>
            <a:r>
              <a:rPr sz="2400" dirty="0"/>
              <a:t> </a:t>
            </a:r>
            <a:r>
              <a:rPr sz="2400" dirty="0" err="1"/>
              <a:t>aj</a:t>
            </a:r>
            <a:r>
              <a:rPr sz="2400" dirty="0"/>
              <a:t> </a:t>
            </a:r>
            <a:r>
              <a:rPr sz="2400" dirty="0" err="1"/>
              <a:t>na</a:t>
            </a:r>
            <a:r>
              <a:rPr sz="2400" dirty="0"/>
              <a:t> </a:t>
            </a:r>
            <a:r>
              <a:rPr sz="2400" dirty="0" err="1"/>
              <a:t>posilňovanie</a:t>
            </a:r>
            <a:r>
              <a:rPr sz="2400" dirty="0"/>
              <a:t> </a:t>
            </a:r>
            <a:r>
              <a:rPr sz="2400" dirty="0" err="1"/>
              <a:t>národnostnej</a:t>
            </a:r>
            <a:r>
              <a:rPr sz="2400" dirty="0"/>
              <a:t> </a:t>
            </a:r>
            <a:r>
              <a:rPr sz="2400" dirty="0" err="1"/>
              <a:t>znášanlivosti</a:t>
            </a:r>
            <a:r>
              <a:rPr sz="2400" dirty="0"/>
              <a:t> a humanity. </a:t>
            </a:r>
          </a:p>
          <a:p>
            <a:pPr>
              <a:lnSpc>
                <a:spcPct val="150000"/>
              </a:lnSpc>
              <a:spcBef>
                <a:spcPts val="0"/>
              </a:spcBef>
            </a:pPr>
            <a:r>
              <a:rPr sz="2400" dirty="0" err="1"/>
              <a:t>Prijatie</a:t>
            </a:r>
            <a:r>
              <a:rPr sz="2400" dirty="0"/>
              <a:t> </a:t>
            </a:r>
            <a:r>
              <a:rPr sz="2400" dirty="0" err="1"/>
              <a:t>tohto</a:t>
            </a:r>
            <a:r>
              <a:rPr sz="2400" dirty="0"/>
              <a:t> </a:t>
            </a:r>
            <a:r>
              <a:rPr sz="2400" dirty="0" err="1"/>
              <a:t>zákona</a:t>
            </a:r>
            <a:r>
              <a:rPr sz="2400" dirty="0"/>
              <a:t> </a:t>
            </a:r>
            <a:r>
              <a:rPr sz="2400" dirty="0" err="1"/>
              <a:t>však</a:t>
            </a:r>
            <a:r>
              <a:rPr sz="2400" dirty="0"/>
              <a:t> </a:t>
            </a:r>
            <a:r>
              <a:rPr sz="2400" dirty="0" err="1"/>
              <a:t>vyvolalo</a:t>
            </a:r>
            <a:r>
              <a:rPr sz="2400" dirty="0"/>
              <a:t> </a:t>
            </a:r>
            <a:r>
              <a:rPr sz="2400" dirty="0" err="1"/>
              <a:t>skôr</a:t>
            </a:r>
            <a:r>
              <a:rPr sz="2400" dirty="0"/>
              <a:t> </a:t>
            </a:r>
            <a:r>
              <a:rPr sz="2400" dirty="0" err="1"/>
              <a:t>negatívne</a:t>
            </a:r>
            <a:r>
              <a:rPr sz="2400" dirty="0"/>
              <a:t> </a:t>
            </a:r>
            <a:r>
              <a:rPr sz="2400" dirty="0" err="1"/>
              <a:t>reakcie</a:t>
            </a:r>
            <a:r>
              <a:rPr sz="2400" dirty="0"/>
              <a:t> zo </a:t>
            </a:r>
            <a:r>
              <a:rPr sz="2400" dirty="0" err="1"/>
              <a:t>strany</a:t>
            </a:r>
            <a:r>
              <a:rPr sz="2400" dirty="0"/>
              <a:t> </a:t>
            </a:r>
            <a:r>
              <a:rPr sz="2400" dirty="0" err="1"/>
              <a:t>národnostných</a:t>
            </a:r>
            <a:r>
              <a:rPr sz="2400" dirty="0"/>
              <a:t> </a:t>
            </a:r>
            <a:r>
              <a:rPr sz="2400" dirty="0" err="1"/>
              <a:t>menšín</a:t>
            </a:r>
            <a:r>
              <a:rPr sz="2400" dirty="0"/>
              <a:t> </a:t>
            </a:r>
            <a:r>
              <a:rPr sz="2400" dirty="0" err="1"/>
              <a:t>na</a:t>
            </a:r>
            <a:r>
              <a:rPr sz="2400" dirty="0"/>
              <a:t> </a:t>
            </a:r>
            <a:r>
              <a:rPr sz="2400" dirty="0" err="1"/>
              <a:t>Slovensku</a:t>
            </a:r>
            <a:r>
              <a:rPr sz="2400" dirty="0"/>
              <a:t>, </a:t>
            </a:r>
            <a:r>
              <a:rPr sz="2400" dirty="0" err="1"/>
              <a:t>najmä</a:t>
            </a:r>
            <a:r>
              <a:rPr sz="2400" dirty="0"/>
              <a:t> </a:t>
            </a:r>
            <a:r>
              <a:rPr sz="2400" dirty="0" err="1"/>
              <a:t>zástupcov</a:t>
            </a:r>
            <a:r>
              <a:rPr sz="2400" dirty="0"/>
              <a:t> </a:t>
            </a:r>
            <a:r>
              <a:rPr sz="2400" dirty="0" err="1"/>
              <a:t>maďarskej</a:t>
            </a:r>
            <a:r>
              <a:rPr sz="2400" dirty="0"/>
              <a:t> </a:t>
            </a:r>
            <a:r>
              <a:rPr sz="2400" dirty="0" err="1"/>
              <a:t>menšiny</a:t>
            </a:r>
            <a:r>
              <a:rPr sz="2400" dirty="0"/>
              <a:t>, </a:t>
            </a:r>
            <a:r>
              <a:rPr sz="2400" dirty="0" err="1"/>
              <a:t>ktorá</a:t>
            </a:r>
            <a:r>
              <a:rPr sz="2400" dirty="0"/>
              <a:t> </a:t>
            </a:r>
            <a:r>
              <a:rPr sz="2400" dirty="0" err="1"/>
              <a:t>chápala</a:t>
            </a:r>
            <a:r>
              <a:rPr sz="2400" dirty="0"/>
              <a:t> </a:t>
            </a:r>
            <a:r>
              <a:rPr sz="2400" dirty="0" err="1"/>
              <a:t>tento</a:t>
            </a:r>
            <a:r>
              <a:rPr sz="2400" dirty="0"/>
              <a:t> </a:t>
            </a:r>
            <a:r>
              <a:rPr sz="2400" dirty="0" err="1"/>
              <a:t>zákon</a:t>
            </a:r>
            <a:r>
              <a:rPr sz="2400" dirty="0"/>
              <a:t> </a:t>
            </a:r>
            <a:r>
              <a:rPr sz="2400" dirty="0" err="1"/>
              <a:t>ako</a:t>
            </a:r>
            <a:r>
              <a:rPr sz="2400" dirty="0"/>
              <a:t> </a:t>
            </a:r>
            <a:r>
              <a:rPr sz="2400" dirty="0" err="1"/>
              <a:t>ohrozenie</a:t>
            </a:r>
            <a:r>
              <a:rPr sz="2400" dirty="0"/>
              <a:t> </a:t>
            </a:r>
            <a:r>
              <a:rPr sz="2400" dirty="0" err="1"/>
              <a:t>svojej</a:t>
            </a:r>
            <a:r>
              <a:rPr sz="2400" dirty="0"/>
              <a:t> </a:t>
            </a:r>
            <a:r>
              <a:rPr sz="2400" dirty="0" err="1"/>
              <a:t>suverenity</a:t>
            </a:r>
            <a:r>
              <a:rPr sz="2400" dirty="0"/>
              <a:t>. </a:t>
            </a:r>
          </a:p>
          <a:p>
            <a:pPr>
              <a:lnSpc>
                <a:spcPct val="150000"/>
              </a:lnSpc>
              <a:spcBef>
                <a:spcPts val="0"/>
              </a:spcBef>
            </a:pPr>
            <a:r>
              <a:rPr sz="2400" dirty="0" err="1"/>
              <a:t>Zákon</a:t>
            </a:r>
            <a:r>
              <a:rPr sz="2400" dirty="0"/>
              <a:t> </a:t>
            </a:r>
            <a:r>
              <a:rPr sz="2400" dirty="0" err="1"/>
              <a:t>stanovil</a:t>
            </a:r>
            <a:r>
              <a:rPr sz="2400" dirty="0"/>
              <a:t> </a:t>
            </a:r>
            <a:r>
              <a:rPr sz="2400" dirty="0" err="1"/>
              <a:t>aj</a:t>
            </a:r>
            <a:r>
              <a:rPr sz="2400" dirty="0"/>
              <a:t> </a:t>
            </a:r>
            <a:r>
              <a:rPr sz="2400" dirty="0" err="1"/>
              <a:t>používanie</a:t>
            </a:r>
            <a:r>
              <a:rPr sz="2400" dirty="0"/>
              <a:t> </a:t>
            </a:r>
            <a:r>
              <a:rPr sz="2400" dirty="0" err="1"/>
              <a:t>iných</a:t>
            </a:r>
            <a:r>
              <a:rPr sz="2400" dirty="0"/>
              <a:t> </a:t>
            </a:r>
            <a:r>
              <a:rPr sz="2400" dirty="0" err="1"/>
              <a:t>jazykov</a:t>
            </a:r>
            <a:r>
              <a:rPr sz="2400" dirty="0"/>
              <a:t>, v </a:t>
            </a:r>
            <a:r>
              <a:rPr sz="2400" dirty="0" err="1"/>
              <a:t>úradnom</a:t>
            </a:r>
            <a:r>
              <a:rPr sz="2400" dirty="0"/>
              <a:t> </a:t>
            </a:r>
            <a:r>
              <a:rPr sz="2400" dirty="0" err="1"/>
              <a:t>styku</a:t>
            </a:r>
            <a:r>
              <a:rPr sz="2400" dirty="0"/>
              <a:t> </a:t>
            </a:r>
            <a:r>
              <a:rPr sz="2400" dirty="0" err="1"/>
              <a:t>povolil</a:t>
            </a:r>
            <a:r>
              <a:rPr sz="2400" dirty="0"/>
              <a:t> </a:t>
            </a:r>
            <a:r>
              <a:rPr sz="2400" dirty="0" err="1"/>
              <a:t>používanie</a:t>
            </a:r>
            <a:r>
              <a:rPr sz="2400" dirty="0"/>
              <a:t> </a:t>
            </a:r>
            <a:r>
              <a:rPr sz="2400" dirty="0" err="1"/>
              <a:t>českého</a:t>
            </a:r>
            <a:r>
              <a:rPr sz="2400" dirty="0"/>
              <a:t> </a:t>
            </a:r>
            <a:r>
              <a:rPr sz="2400" dirty="0" err="1"/>
              <a:t>jazyka</a:t>
            </a:r>
            <a:r>
              <a:rPr sz="2400" dirty="0"/>
              <a:t> a </a:t>
            </a:r>
            <a:r>
              <a:rPr sz="2400" dirty="0" err="1"/>
              <a:t>lokálne</a:t>
            </a:r>
            <a:r>
              <a:rPr sz="2400" dirty="0"/>
              <a:t> </a:t>
            </a:r>
            <a:r>
              <a:rPr sz="2400" dirty="0" err="1"/>
              <a:t>aj</a:t>
            </a:r>
            <a:r>
              <a:rPr sz="2400" dirty="0"/>
              <a:t> </a:t>
            </a:r>
            <a:r>
              <a:rPr sz="2400" dirty="0" err="1"/>
              <a:t>minoritné</a:t>
            </a:r>
            <a:r>
              <a:rPr sz="2400" dirty="0"/>
              <a:t> </a:t>
            </a:r>
            <a:r>
              <a:rPr sz="2400" dirty="0" err="1"/>
              <a:t>jazyky</a:t>
            </a:r>
            <a:r>
              <a:rPr sz="2400" dirty="0"/>
              <a:t>, </a:t>
            </a:r>
            <a:r>
              <a:rPr sz="2400" dirty="0" err="1"/>
              <a:t>ak</a:t>
            </a:r>
            <a:r>
              <a:rPr sz="2400" dirty="0"/>
              <a:t> </a:t>
            </a:r>
            <a:r>
              <a:rPr sz="2400" dirty="0" err="1"/>
              <a:t>národnostná</a:t>
            </a:r>
            <a:r>
              <a:rPr sz="2400" dirty="0"/>
              <a:t> </a:t>
            </a:r>
            <a:r>
              <a:rPr sz="2400" dirty="0" err="1"/>
              <a:t>menšina</a:t>
            </a:r>
            <a:r>
              <a:rPr sz="2400" dirty="0"/>
              <a:t> </a:t>
            </a:r>
            <a:r>
              <a:rPr sz="2400" dirty="0" err="1"/>
              <a:t>tvorila</a:t>
            </a:r>
            <a:r>
              <a:rPr sz="2400" dirty="0"/>
              <a:t> </a:t>
            </a:r>
            <a:r>
              <a:rPr sz="2400" dirty="0" err="1"/>
              <a:t>najmenej</a:t>
            </a:r>
            <a:r>
              <a:rPr sz="2400" dirty="0"/>
              <a:t> 20% </a:t>
            </a:r>
            <a:r>
              <a:rPr sz="2400" dirty="0" err="1"/>
              <a:t>obyvateľstva</a:t>
            </a:r>
            <a:r>
              <a:rPr sz="2400" dirty="0"/>
              <a:t>.</a:t>
            </a:r>
          </a:p>
        </p:txBody>
      </p:sp>
    </p:spTree>
    <p:extLst>
      <p:ext uri="{BB962C8B-B14F-4D97-AF65-F5344CB8AC3E}">
        <p14:creationId xmlns:p14="http://schemas.microsoft.com/office/powerpoint/2010/main" val="1355054851"/>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lovenská republika ratifikovala väčšinu dokumentov OSN a Rady Európy relevantných z hľadiska dodržiavania základných ľudských práv a slobôd, ale aj práv národnostných, etnických, náboženských alebo jazykových menšín.…"/>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sz="2400" dirty="0" err="1"/>
              <a:t>Slovenská</a:t>
            </a:r>
            <a:r>
              <a:rPr sz="2400" dirty="0"/>
              <a:t> </a:t>
            </a:r>
            <a:r>
              <a:rPr sz="2400" dirty="0" err="1"/>
              <a:t>republika</a:t>
            </a:r>
            <a:r>
              <a:rPr sz="2400" dirty="0"/>
              <a:t> </a:t>
            </a:r>
            <a:r>
              <a:rPr sz="2400" dirty="0" err="1"/>
              <a:t>ratifikovala</a:t>
            </a:r>
            <a:r>
              <a:rPr sz="2400" dirty="0"/>
              <a:t> </a:t>
            </a:r>
            <a:r>
              <a:rPr sz="2400" dirty="0" err="1"/>
              <a:t>väčšinu</a:t>
            </a:r>
            <a:r>
              <a:rPr sz="2400" dirty="0"/>
              <a:t> </a:t>
            </a:r>
            <a:r>
              <a:rPr sz="2400" dirty="0" err="1"/>
              <a:t>dokumentov</a:t>
            </a:r>
            <a:r>
              <a:rPr sz="2400" dirty="0"/>
              <a:t> OSN a </a:t>
            </a:r>
            <a:r>
              <a:rPr sz="2400" dirty="0" err="1"/>
              <a:t>Rady</a:t>
            </a:r>
            <a:r>
              <a:rPr sz="2400" dirty="0"/>
              <a:t> </a:t>
            </a:r>
            <a:r>
              <a:rPr sz="2400" dirty="0" err="1"/>
              <a:t>Európy</a:t>
            </a:r>
            <a:r>
              <a:rPr sz="2400" dirty="0"/>
              <a:t> </a:t>
            </a:r>
            <a:r>
              <a:rPr sz="2400" dirty="0" err="1"/>
              <a:t>relevantných</a:t>
            </a:r>
            <a:r>
              <a:rPr sz="2400" dirty="0"/>
              <a:t> z </a:t>
            </a:r>
            <a:r>
              <a:rPr sz="2400" dirty="0" err="1"/>
              <a:t>hľadiska</a:t>
            </a:r>
            <a:r>
              <a:rPr sz="2400" dirty="0"/>
              <a:t> </a:t>
            </a:r>
            <a:r>
              <a:rPr sz="2400" dirty="0" err="1"/>
              <a:t>dodržiavania</a:t>
            </a:r>
            <a:r>
              <a:rPr sz="2400" dirty="0"/>
              <a:t> </a:t>
            </a:r>
            <a:r>
              <a:rPr sz="2400" dirty="0" err="1"/>
              <a:t>základných</a:t>
            </a:r>
            <a:r>
              <a:rPr sz="2400" dirty="0"/>
              <a:t> </a:t>
            </a:r>
            <a:r>
              <a:rPr sz="2400" dirty="0" err="1"/>
              <a:t>ľudských</a:t>
            </a:r>
            <a:r>
              <a:rPr sz="2400" dirty="0"/>
              <a:t> </a:t>
            </a:r>
            <a:r>
              <a:rPr sz="2400" dirty="0" err="1"/>
              <a:t>práv</a:t>
            </a:r>
            <a:r>
              <a:rPr sz="2400" dirty="0"/>
              <a:t> a </a:t>
            </a:r>
            <a:r>
              <a:rPr sz="2400" dirty="0" err="1"/>
              <a:t>slobôd</a:t>
            </a:r>
            <a:r>
              <a:rPr sz="2400" dirty="0"/>
              <a:t>, ale </a:t>
            </a:r>
            <a:r>
              <a:rPr sz="2400" dirty="0" err="1"/>
              <a:t>aj</a:t>
            </a:r>
            <a:r>
              <a:rPr sz="2400" dirty="0"/>
              <a:t> </a:t>
            </a:r>
            <a:r>
              <a:rPr sz="2400" dirty="0" err="1"/>
              <a:t>práv</a:t>
            </a:r>
            <a:r>
              <a:rPr sz="2400" dirty="0"/>
              <a:t> </a:t>
            </a:r>
            <a:r>
              <a:rPr sz="2400" dirty="0" err="1"/>
              <a:t>národnostných</a:t>
            </a:r>
            <a:r>
              <a:rPr sz="2400" dirty="0"/>
              <a:t>, </a:t>
            </a:r>
            <a:r>
              <a:rPr sz="2400" dirty="0" err="1"/>
              <a:t>etnických</a:t>
            </a:r>
            <a:r>
              <a:rPr sz="2400" dirty="0"/>
              <a:t>, </a:t>
            </a:r>
            <a:r>
              <a:rPr sz="2400" dirty="0" err="1"/>
              <a:t>náboženských</a:t>
            </a:r>
            <a:r>
              <a:rPr sz="2400" dirty="0"/>
              <a:t> </a:t>
            </a:r>
            <a:r>
              <a:rPr sz="2400" dirty="0" err="1"/>
              <a:t>alebo</a:t>
            </a:r>
            <a:r>
              <a:rPr sz="2400" dirty="0"/>
              <a:t> </a:t>
            </a:r>
            <a:r>
              <a:rPr sz="2400" dirty="0" err="1"/>
              <a:t>jazykových</a:t>
            </a:r>
            <a:r>
              <a:rPr sz="2400" dirty="0"/>
              <a:t> </a:t>
            </a:r>
            <a:r>
              <a:rPr sz="2400" dirty="0" err="1"/>
              <a:t>menšín</a:t>
            </a:r>
            <a:r>
              <a:rPr sz="2400" dirty="0"/>
              <a:t>. </a:t>
            </a:r>
          </a:p>
          <a:p>
            <a:pPr>
              <a:lnSpc>
                <a:spcPct val="150000"/>
              </a:lnSpc>
              <a:spcBef>
                <a:spcPts val="0"/>
              </a:spcBef>
            </a:pPr>
            <a:r>
              <a:rPr sz="2400" dirty="0"/>
              <a:t>S. </a:t>
            </a:r>
            <a:r>
              <a:rPr sz="2400" dirty="0" err="1"/>
              <a:t>Ondrejovič</a:t>
            </a:r>
            <a:r>
              <a:rPr sz="2400" dirty="0"/>
              <a:t> (2012) </a:t>
            </a:r>
            <a:r>
              <a:rPr sz="2400" dirty="0" err="1"/>
              <a:t>podotýka</a:t>
            </a:r>
            <a:r>
              <a:rPr sz="2400" dirty="0"/>
              <a:t>, </a:t>
            </a:r>
            <a:r>
              <a:rPr sz="2400" dirty="0" err="1"/>
              <a:t>že</a:t>
            </a:r>
            <a:r>
              <a:rPr sz="2400" dirty="0"/>
              <a:t> </a:t>
            </a:r>
            <a:r>
              <a:rPr sz="2400" dirty="0" err="1"/>
              <a:t>sa</a:t>
            </a:r>
            <a:r>
              <a:rPr sz="2400" dirty="0"/>
              <a:t> </a:t>
            </a:r>
            <a:r>
              <a:rPr sz="2400" dirty="0" err="1"/>
              <a:t>tak</a:t>
            </a:r>
            <a:r>
              <a:rPr sz="2400" dirty="0"/>
              <a:t> </a:t>
            </a:r>
            <a:r>
              <a:rPr sz="2400" dirty="0" err="1"/>
              <a:t>vytvorili</a:t>
            </a:r>
            <a:r>
              <a:rPr sz="2400" dirty="0"/>
              <a:t> “</a:t>
            </a:r>
            <a:r>
              <a:rPr sz="2400" dirty="0" err="1"/>
              <a:t>dobré</a:t>
            </a:r>
            <a:r>
              <a:rPr sz="2400" dirty="0"/>
              <a:t> </a:t>
            </a:r>
            <a:r>
              <a:rPr sz="2400" dirty="0" err="1"/>
              <a:t>predpoklady</a:t>
            </a:r>
            <a:r>
              <a:rPr sz="2400" dirty="0"/>
              <a:t> </a:t>
            </a:r>
            <a:r>
              <a:rPr sz="2400" dirty="0" err="1"/>
              <a:t>na</a:t>
            </a:r>
            <a:r>
              <a:rPr sz="2400" dirty="0"/>
              <a:t> to, aby </a:t>
            </a:r>
            <a:r>
              <a:rPr sz="2400" dirty="0" err="1"/>
              <a:t>sa</a:t>
            </a:r>
            <a:r>
              <a:rPr sz="2400" dirty="0"/>
              <a:t> </a:t>
            </a:r>
            <a:r>
              <a:rPr sz="2400" dirty="0" err="1"/>
              <a:t>spoločenský</a:t>
            </a:r>
            <a:r>
              <a:rPr sz="2400" dirty="0"/>
              <a:t> </a:t>
            </a:r>
            <a:r>
              <a:rPr sz="2400" dirty="0" err="1"/>
              <a:t>život</a:t>
            </a:r>
            <a:r>
              <a:rPr sz="2400" dirty="0"/>
              <a:t> </a:t>
            </a:r>
            <a:r>
              <a:rPr sz="2400" dirty="0" err="1"/>
              <a:t>na</a:t>
            </a:r>
            <a:r>
              <a:rPr sz="2400" dirty="0"/>
              <a:t> </a:t>
            </a:r>
            <a:r>
              <a:rPr sz="2400" dirty="0" err="1"/>
              <a:t>Slovensku</a:t>
            </a:r>
            <a:r>
              <a:rPr sz="2400" dirty="0"/>
              <a:t> </a:t>
            </a:r>
            <a:r>
              <a:rPr sz="2400" dirty="0" err="1"/>
              <a:t>mohol</a:t>
            </a:r>
            <a:r>
              <a:rPr sz="2400" dirty="0"/>
              <a:t> </a:t>
            </a:r>
            <a:r>
              <a:rPr sz="2400" dirty="0" err="1"/>
              <a:t>rozvíjať</a:t>
            </a:r>
            <a:r>
              <a:rPr sz="2400" dirty="0"/>
              <a:t> v </a:t>
            </a:r>
            <a:r>
              <a:rPr sz="2400" dirty="0" err="1"/>
              <a:t>duchu</a:t>
            </a:r>
            <a:r>
              <a:rPr sz="2400" dirty="0"/>
              <a:t> </a:t>
            </a:r>
            <a:r>
              <a:rPr sz="2400" dirty="0" err="1"/>
              <a:t>rešpektovania</a:t>
            </a:r>
            <a:r>
              <a:rPr sz="2400" dirty="0"/>
              <a:t> </a:t>
            </a:r>
            <a:r>
              <a:rPr sz="2400" dirty="0" err="1"/>
              <a:t>európskych</a:t>
            </a:r>
            <a:r>
              <a:rPr sz="2400" dirty="0"/>
              <a:t> </a:t>
            </a:r>
            <a:r>
              <a:rPr sz="2400" dirty="0" err="1"/>
              <a:t>hodnôt</a:t>
            </a:r>
            <a:r>
              <a:rPr sz="2400" dirty="0"/>
              <a:t> </a:t>
            </a:r>
            <a:r>
              <a:rPr sz="2400" dirty="0" err="1"/>
              <a:t>tolerancie</a:t>
            </a:r>
            <a:r>
              <a:rPr sz="2400" dirty="0"/>
              <a:t>, </a:t>
            </a:r>
            <a:r>
              <a:rPr sz="2400" dirty="0" err="1"/>
              <a:t>multikulturalizmu</a:t>
            </a:r>
            <a:r>
              <a:rPr sz="2400" dirty="0"/>
              <a:t> </a:t>
            </a:r>
            <a:r>
              <a:rPr sz="2400" dirty="0" err="1"/>
              <a:t>i</a:t>
            </a:r>
            <a:r>
              <a:rPr sz="2400" dirty="0"/>
              <a:t> </a:t>
            </a:r>
            <a:r>
              <a:rPr sz="2400" dirty="0" err="1"/>
              <a:t>multilingvizmu</a:t>
            </a:r>
            <a:r>
              <a:rPr sz="2400" dirty="0"/>
              <a:t>.”</a:t>
            </a:r>
          </a:p>
        </p:txBody>
      </p:sp>
    </p:spTree>
    <p:extLst>
      <p:ext uri="{BB962C8B-B14F-4D97-AF65-F5344CB8AC3E}">
        <p14:creationId xmlns:p14="http://schemas.microsoft.com/office/powerpoint/2010/main" val="30599982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V polovici 90. rokov sa rozprúdila búrlivá diskusia o tom, že úradný jazyk ohrozujú iné jazyky, jednak svetové, jednak jazyky národnostných menších.…"/>
          <p:cNvSpPr txBox="1">
            <a:spLocks noGrp="1"/>
          </p:cNvSpPr>
          <p:nvPr>
            <p:ph type="body" idx="1"/>
          </p:nvPr>
        </p:nvSpPr>
        <p:spPr>
          <a:xfrm>
            <a:off x="892969" y="736601"/>
            <a:ext cx="10406063" cy="5228432"/>
          </a:xfrm>
          <a:prstGeom prst="rect">
            <a:avLst/>
          </a:prstGeom>
        </p:spPr>
        <p:txBody>
          <a:bodyPr>
            <a:noAutofit/>
          </a:bodyPr>
          <a:lstStyle/>
          <a:p>
            <a:pPr marL="309403" indent="-309403" defTabSz="406644">
              <a:lnSpc>
                <a:spcPct val="160000"/>
              </a:lnSpc>
              <a:spcBef>
                <a:spcPts val="0"/>
              </a:spcBef>
              <a:defRPr sz="3168"/>
            </a:pPr>
            <a:r>
              <a:rPr sz="2400" dirty="0"/>
              <a:t>V </a:t>
            </a:r>
            <a:r>
              <a:rPr sz="2400" dirty="0" err="1"/>
              <a:t>polovici</a:t>
            </a:r>
            <a:r>
              <a:rPr sz="2400" dirty="0"/>
              <a:t> 90. </a:t>
            </a:r>
            <a:r>
              <a:rPr sz="2400" dirty="0" err="1"/>
              <a:t>rokov</a:t>
            </a:r>
            <a:r>
              <a:rPr sz="2400" dirty="0"/>
              <a:t> </a:t>
            </a:r>
            <a:r>
              <a:rPr sz="2400" dirty="0" err="1"/>
              <a:t>sa</a:t>
            </a:r>
            <a:r>
              <a:rPr sz="2400" dirty="0"/>
              <a:t> </a:t>
            </a:r>
            <a:r>
              <a:rPr sz="2400" dirty="0" err="1"/>
              <a:t>rozprúdila</a:t>
            </a:r>
            <a:r>
              <a:rPr sz="2400" dirty="0"/>
              <a:t> </a:t>
            </a:r>
            <a:r>
              <a:rPr sz="2400" dirty="0" err="1"/>
              <a:t>búrlivá</a:t>
            </a:r>
            <a:r>
              <a:rPr sz="2400" dirty="0"/>
              <a:t> </a:t>
            </a:r>
            <a:r>
              <a:rPr sz="2400" dirty="0" err="1"/>
              <a:t>diskusia</a:t>
            </a:r>
            <a:r>
              <a:rPr sz="2400" dirty="0"/>
              <a:t> o tom, </a:t>
            </a:r>
            <a:r>
              <a:rPr sz="2400" dirty="0" err="1"/>
              <a:t>že</a:t>
            </a:r>
            <a:r>
              <a:rPr sz="2400" dirty="0"/>
              <a:t> </a:t>
            </a:r>
            <a:r>
              <a:rPr sz="2400" dirty="0" err="1"/>
              <a:t>úradný</a:t>
            </a:r>
            <a:r>
              <a:rPr sz="2400" dirty="0"/>
              <a:t> </a:t>
            </a:r>
            <a:r>
              <a:rPr sz="2400" dirty="0" err="1"/>
              <a:t>jazyk</a:t>
            </a:r>
            <a:r>
              <a:rPr sz="2400" dirty="0"/>
              <a:t> </a:t>
            </a:r>
            <a:r>
              <a:rPr sz="2400" dirty="0" err="1"/>
              <a:t>ohrozujú</a:t>
            </a:r>
            <a:r>
              <a:rPr sz="2400" dirty="0"/>
              <a:t> </a:t>
            </a:r>
            <a:r>
              <a:rPr sz="2400" dirty="0" err="1"/>
              <a:t>iné</a:t>
            </a:r>
            <a:r>
              <a:rPr sz="2400" dirty="0"/>
              <a:t> </a:t>
            </a:r>
            <a:r>
              <a:rPr sz="2400" dirty="0" err="1"/>
              <a:t>jazyky</a:t>
            </a:r>
            <a:r>
              <a:rPr sz="2400" dirty="0"/>
              <a:t>, </a:t>
            </a:r>
            <a:r>
              <a:rPr sz="2400" dirty="0" err="1"/>
              <a:t>jednak</a:t>
            </a:r>
            <a:r>
              <a:rPr sz="2400" dirty="0"/>
              <a:t> </a:t>
            </a:r>
            <a:r>
              <a:rPr sz="2400" dirty="0" err="1"/>
              <a:t>svetové</a:t>
            </a:r>
            <a:r>
              <a:rPr sz="2400" dirty="0"/>
              <a:t>, </a:t>
            </a:r>
            <a:r>
              <a:rPr sz="2400" dirty="0" err="1"/>
              <a:t>jednak</a:t>
            </a:r>
            <a:r>
              <a:rPr sz="2400" dirty="0"/>
              <a:t> </a:t>
            </a:r>
            <a:r>
              <a:rPr sz="2400" dirty="0" err="1"/>
              <a:t>jazyky</a:t>
            </a:r>
            <a:r>
              <a:rPr sz="2400" dirty="0"/>
              <a:t> </a:t>
            </a:r>
            <a:r>
              <a:rPr sz="2400" dirty="0" err="1"/>
              <a:t>národnostných</a:t>
            </a:r>
            <a:r>
              <a:rPr sz="2400" dirty="0"/>
              <a:t> </a:t>
            </a:r>
            <a:r>
              <a:rPr sz="2400" dirty="0" err="1"/>
              <a:t>menších</a:t>
            </a:r>
            <a:r>
              <a:rPr sz="2400" dirty="0"/>
              <a:t>. </a:t>
            </a:r>
          </a:p>
          <a:p>
            <a:pPr marL="309403" indent="-309403" defTabSz="406644">
              <a:lnSpc>
                <a:spcPct val="160000"/>
              </a:lnSpc>
              <a:spcBef>
                <a:spcPts val="0"/>
              </a:spcBef>
              <a:defRPr sz="3168"/>
            </a:pPr>
            <a:r>
              <a:rPr sz="2400" dirty="0"/>
              <a:t>V </a:t>
            </a:r>
            <a:r>
              <a:rPr sz="2400" dirty="0" err="1"/>
              <a:t>roku</a:t>
            </a:r>
            <a:r>
              <a:rPr sz="2400" dirty="0"/>
              <a:t> 1995 </a:t>
            </a:r>
            <a:r>
              <a:rPr sz="2400" dirty="0" err="1"/>
              <a:t>Národná</a:t>
            </a:r>
            <a:r>
              <a:rPr sz="2400" dirty="0"/>
              <a:t> </a:t>
            </a:r>
            <a:r>
              <a:rPr sz="2400" dirty="0" err="1"/>
              <a:t>rada</a:t>
            </a:r>
            <a:r>
              <a:rPr sz="2400" dirty="0"/>
              <a:t> SR </a:t>
            </a:r>
            <a:r>
              <a:rPr sz="2400" dirty="0" err="1"/>
              <a:t>prijala</a:t>
            </a:r>
            <a:r>
              <a:rPr sz="2400" dirty="0"/>
              <a:t> </a:t>
            </a:r>
            <a:r>
              <a:rPr sz="2400" dirty="0" err="1"/>
              <a:t>zákon</a:t>
            </a:r>
            <a:r>
              <a:rPr sz="2400" dirty="0"/>
              <a:t> NR SR č. 270/ 1995 Z. z. o </a:t>
            </a:r>
            <a:r>
              <a:rPr sz="2400" dirty="0" err="1"/>
              <a:t>štátnom</a:t>
            </a:r>
            <a:r>
              <a:rPr sz="2400" dirty="0"/>
              <a:t> </a:t>
            </a:r>
            <a:r>
              <a:rPr sz="2400" dirty="0" err="1"/>
              <a:t>jazyku</a:t>
            </a:r>
            <a:r>
              <a:rPr sz="2400" dirty="0"/>
              <a:t>, </a:t>
            </a:r>
            <a:r>
              <a:rPr sz="2400" dirty="0" err="1"/>
              <a:t>ktorým</a:t>
            </a:r>
            <a:r>
              <a:rPr sz="2400" dirty="0"/>
              <a:t> </a:t>
            </a:r>
            <a:r>
              <a:rPr sz="2400" dirty="0" err="1"/>
              <a:t>sa</a:t>
            </a:r>
            <a:r>
              <a:rPr sz="2400" dirty="0"/>
              <a:t> </a:t>
            </a:r>
            <a:r>
              <a:rPr sz="2400" dirty="0" err="1"/>
              <a:t>zároveň</a:t>
            </a:r>
            <a:r>
              <a:rPr sz="2400" dirty="0"/>
              <a:t> </a:t>
            </a:r>
            <a:r>
              <a:rPr sz="2400" dirty="0" err="1"/>
              <a:t>zrušil</a:t>
            </a:r>
            <a:r>
              <a:rPr sz="2400" dirty="0"/>
              <a:t> </a:t>
            </a:r>
            <a:r>
              <a:rPr sz="2400" dirty="0" err="1"/>
              <a:t>zákon</a:t>
            </a:r>
            <a:r>
              <a:rPr sz="2400" dirty="0"/>
              <a:t> o </a:t>
            </a:r>
            <a:r>
              <a:rPr sz="2400" dirty="0" err="1"/>
              <a:t>úradnom</a:t>
            </a:r>
            <a:r>
              <a:rPr sz="2400" dirty="0"/>
              <a:t> </a:t>
            </a:r>
            <a:r>
              <a:rPr sz="2400" dirty="0" err="1"/>
              <a:t>jazyku</a:t>
            </a:r>
            <a:r>
              <a:rPr sz="2400" dirty="0"/>
              <a:t> </a:t>
            </a:r>
            <a:r>
              <a:rPr sz="2400" dirty="0" err="1"/>
              <a:t>Slovenskej</a:t>
            </a:r>
            <a:r>
              <a:rPr sz="2400" dirty="0"/>
              <a:t> </a:t>
            </a:r>
            <a:r>
              <a:rPr sz="2400" dirty="0" err="1"/>
              <a:t>republiky</a:t>
            </a:r>
            <a:r>
              <a:rPr sz="2400" dirty="0"/>
              <a:t> z </a:t>
            </a:r>
            <a:r>
              <a:rPr sz="2400" dirty="0" err="1"/>
              <a:t>roku</a:t>
            </a:r>
            <a:r>
              <a:rPr sz="2400" dirty="0"/>
              <a:t> 1990. </a:t>
            </a:r>
          </a:p>
          <a:p>
            <a:pPr marL="309403" indent="-309403" defTabSz="406644">
              <a:lnSpc>
                <a:spcPct val="160000"/>
              </a:lnSpc>
              <a:spcBef>
                <a:spcPts val="0"/>
              </a:spcBef>
              <a:defRPr sz="3168"/>
            </a:pPr>
            <a:r>
              <a:rPr sz="2400" dirty="0" err="1"/>
              <a:t>Tvorcovia</a:t>
            </a:r>
            <a:r>
              <a:rPr sz="2400" dirty="0"/>
              <a:t> </a:t>
            </a:r>
            <a:r>
              <a:rPr sz="2400" dirty="0" err="1"/>
              <a:t>zákona</a:t>
            </a:r>
            <a:r>
              <a:rPr sz="2400" dirty="0"/>
              <a:t> </a:t>
            </a:r>
            <a:r>
              <a:rPr sz="2400" dirty="0" err="1"/>
              <a:t>vychádzali</a:t>
            </a:r>
            <a:r>
              <a:rPr sz="2400" dirty="0"/>
              <a:t> „zo </a:t>
            </a:r>
            <a:r>
              <a:rPr sz="2400" dirty="0" err="1"/>
              <a:t>skutočnosti</a:t>
            </a:r>
            <a:r>
              <a:rPr sz="2400" dirty="0"/>
              <a:t>, </a:t>
            </a:r>
            <a:r>
              <a:rPr sz="2400" dirty="0" err="1"/>
              <a:t>že</a:t>
            </a:r>
            <a:r>
              <a:rPr sz="2400" dirty="0"/>
              <a:t> </a:t>
            </a:r>
            <a:r>
              <a:rPr sz="2400" dirty="0" err="1"/>
              <a:t>slovenský</a:t>
            </a:r>
            <a:r>
              <a:rPr sz="2400" dirty="0"/>
              <a:t> </a:t>
            </a:r>
            <a:r>
              <a:rPr sz="2400" dirty="0" err="1"/>
              <a:t>jazyk</a:t>
            </a:r>
            <a:r>
              <a:rPr sz="2400" dirty="0"/>
              <a:t> je </a:t>
            </a:r>
            <a:r>
              <a:rPr sz="2400" dirty="0" err="1"/>
              <a:t>najdôležitejším</a:t>
            </a:r>
            <a:r>
              <a:rPr sz="2400" dirty="0"/>
              <a:t> </a:t>
            </a:r>
            <a:r>
              <a:rPr sz="2400" dirty="0" err="1"/>
              <a:t>znakom</a:t>
            </a:r>
            <a:r>
              <a:rPr sz="2400" dirty="0"/>
              <a:t> </a:t>
            </a:r>
            <a:r>
              <a:rPr sz="2400" dirty="0" err="1"/>
              <a:t>osobitosti</a:t>
            </a:r>
            <a:r>
              <a:rPr sz="2400" dirty="0"/>
              <a:t> </a:t>
            </a:r>
            <a:r>
              <a:rPr sz="2400" dirty="0" err="1"/>
              <a:t>slovenského</a:t>
            </a:r>
            <a:r>
              <a:rPr sz="2400" dirty="0"/>
              <a:t> </a:t>
            </a:r>
            <a:r>
              <a:rPr sz="2400" dirty="0" err="1"/>
              <a:t>národa</a:t>
            </a:r>
            <a:r>
              <a:rPr sz="2400" dirty="0"/>
              <a:t>, </a:t>
            </a:r>
            <a:r>
              <a:rPr sz="2400" dirty="0" err="1"/>
              <a:t>najvzácnejšou</a:t>
            </a:r>
            <a:r>
              <a:rPr sz="2400" dirty="0"/>
              <a:t> </a:t>
            </a:r>
            <a:r>
              <a:rPr sz="2400" dirty="0" err="1"/>
              <a:t>hodnotou</a:t>
            </a:r>
            <a:r>
              <a:rPr sz="2400" dirty="0"/>
              <a:t> </a:t>
            </a:r>
            <a:r>
              <a:rPr sz="2400" dirty="0" err="1"/>
              <a:t>jeho</a:t>
            </a:r>
            <a:r>
              <a:rPr sz="2400" dirty="0"/>
              <a:t> </a:t>
            </a:r>
            <a:r>
              <a:rPr sz="2400" dirty="0" err="1"/>
              <a:t>kultúrneho</a:t>
            </a:r>
            <a:r>
              <a:rPr sz="2400" dirty="0"/>
              <a:t> </a:t>
            </a:r>
            <a:r>
              <a:rPr sz="2400" dirty="0" err="1"/>
              <a:t>dedičstva</a:t>
            </a:r>
            <a:r>
              <a:rPr sz="2400" dirty="0"/>
              <a:t> a </a:t>
            </a:r>
            <a:r>
              <a:rPr sz="2400" dirty="0" err="1"/>
              <a:t>výrazom</a:t>
            </a:r>
            <a:r>
              <a:rPr sz="2400" dirty="0"/>
              <a:t> </a:t>
            </a:r>
            <a:r>
              <a:rPr sz="2400" dirty="0" err="1"/>
              <a:t>suverenity</a:t>
            </a:r>
            <a:r>
              <a:rPr sz="2400" dirty="0"/>
              <a:t> </a:t>
            </a:r>
            <a:r>
              <a:rPr sz="2400" dirty="0" err="1"/>
              <a:t>Slovenskej</a:t>
            </a:r>
            <a:r>
              <a:rPr sz="2400" dirty="0"/>
              <a:t> </a:t>
            </a:r>
            <a:r>
              <a:rPr sz="2400" dirty="0" err="1"/>
              <a:t>republiky</a:t>
            </a:r>
            <a:r>
              <a:rPr sz="2400" dirty="0"/>
              <a:t>...“. (</a:t>
            </a:r>
            <a:r>
              <a:rPr sz="2400" dirty="0" err="1"/>
              <a:t>Zákon</a:t>
            </a:r>
            <a:r>
              <a:rPr sz="2400" dirty="0"/>
              <a:t> NR SR č. 270/1995 Z. z. o </a:t>
            </a:r>
            <a:r>
              <a:rPr sz="2400" dirty="0" err="1"/>
              <a:t>štátnom</a:t>
            </a:r>
            <a:r>
              <a:rPr sz="2400" dirty="0"/>
              <a:t> </a:t>
            </a:r>
            <a:r>
              <a:rPr sz="2400" dirty="0" err="1"/>
              <a:t>jazyku</a:t>
            </a:r>
            <a:r>
              <a:rPr sz="2400" dirty="0"/>
              <a:t> </a:t>
            </a:r>
            <a:r>
              <a:rPr sz="2400" dirty="0" err="1"/>
              <a:t>Slovenskej</a:t>
            </a:r>
            <a:r>
              <a:rPr sz="2400" dirty="0"/>
              <a:t> </a:t>
            </a:r>
            <a:r>
              <a:rPr sz="2400" dirty="0" err="1"/>
              <a:t>republiky</a:t>
            </a:r>
            <a:r>
              <a:rPr sz="2400" dirty="0"/>
              <a:t>)</a:t>
            </a:r>
          </a:p>
        </p:txBody>
      </p:sp>
    </p:spTree>
    <p:extLst>
      <p:ext uri="{BB962C8B-B14F-4D97-AF65-F5344CB8AC3E}">
        <p14:creationId xmlns:p14="http://schemas.microsoft.com/office/powerpoint/2010/main" val="2292692292"/>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Podľa tohto zákona je štátnym jazykom na území Slovenskej republiky slovenský jazyk, ktorý má prednosť pred ostatnými jazykmi používanými v krajine.…"/>
          <p:cNvSpPr txBox="1">
            <a:spLocks noGrp="1"/>
          </p:cNvSpPr>
          <p:nvPr>
            <p:ph type="body" idx="1"/>
          </p:nvPr>
        </p:nvSpPr>
        <p:spPr>
          <a:xfrm>
            <a:off x="892969" y="728133"/>
            <a:ext cx="10406063" cy="5236899"/>
          </a:xfrm>
          <a:prstGeom prst="rect">
            <a:avLst/>
          </a:prstGeom>
        </p:spPr>
        <p:txBody>
          <a:bodyPr>
            <a:normAutofit fontScale="85000" lnSpcReduction="10000"/>
          </a:bodyPr>
          <a:lstStyle/>
          <a:p>
            <a:pPr>
              <a:lnSpc>
                <a:spcPct val="150000"/>
              </a:lnSpc>
              <a:spcBef>
                <a:spcPts val="0"/>
              </a:spcBef>
            </a:pPr>
            <a:r>
              <a:rPr dirty="0" err="1"/>
              <a:t>Podľa</a:t>
            </a:r>
            <a:r>
              <a:rPr dirty="0"/>
              <a:t> </a:t>
            </a:r>
            <a:r>
              <a:rPr dirty="0" err="1"/>
              <a:t>tohto</a:t>
            </a:r>
            <a:r>
              <a:rPr dirty="0"/>
              <a:t> </a:t>
            </a:r>
            <a:r>
              <a:rPr dirty="0" err="1"/>
              <a:t>zákona</a:t>
            </a:r>
            <a:r>
              <a:rPr dirty="0"/>
              <a:t> je </a:t>
            </a:r>
            <a:r>
              <a:rPr dirty="0" err="1"/>
              <a:t>štátnym</a:t>
            </a:r>
            <a:r>
              <a:rPr dirty="0"/>
              <a:t> </a:t>
            </a:r>
            <a:r>
              <a:rPr dirty="0" err="1"/>
              <a:t>jazykom</a:t>
            </a:r>
            <a:r>
              <a:rPr dirty="0"/>
              <a:t> </a:t>
            </a:r>
            <a:r>
              <a:rPr dirty="0" err="1"/>
              <a:t>na</a:t>
            </a:r>
            <a:r>
              <a:rPr dirty="0"/>
              <a:t> </a:t>
            </a:r>
            <a:r>
              <a:rPr dirty="0" err="1"/>
              <a:t>území</a:t>
            </a:r>
            <a:r>
              <a:rPr dirty="0"/>
              <a:t> </a:t>
            </a:r>
            <a:r>
              <a:rPr dirty="0" err="1"/>
              <a:t>Slovenskej</a:t>
            </a:r>
            <a:r>
              <a:rPr dirty="0"/>
              <a:t> </a:t>
            </a:r>
            <a:r>
              <a:rPr dirty="0" err="1"/>
              <a:t>republiky</a:t>
            </a:r>
            <a:r>
              <a:rPr dirty="0"/>
              <a:t> </a:t>
            </a:r>
            <a:r>
              <a:rPr dirty="0" err="1"/>
              <a:t>slovenský</a:t>
            </a:r>
            <a:r>
              <a:rPr dirty="0"/>
              <a:t> </a:t>
            </a:r>
            <a:r>
              <a:rPr dirty="0" err="1"/>
              <a:t>jazyk</a:t>
            </a:r>
            <a:r>
              <a:rPr dirty="0"/>
              <a:t>, </a:t>
            </a:r>
            <a:r>
              <a:rPr dirty="0" err="1"/>
              <a:t>ktorý</a:t>
            </a:r>
            <a:r>
              <a:rPr dirty="0"/>
              <a:t> </a:t>
            </a:r>
            <a:r>
              <a:rPr dirty="0" err="1"/>
              <a:t>má</a:t>
            </a:r>
            <a:r>
              <a:rPr dirty="0"/>
              <a:t> </a:t>
            </a:r>
            <a:r>
              <a:rPr dirty="0" err="1"/>
              <a:t>prednosť</a:t>
            </a:r>
            <a:r>
              <a:rPr dirty="0"/>
              <a:t> </a:t>
            </a:r>
            <a:r>
              <a:rPr dirty="0" err="1"/>
              <a:t>pred</a:t>
            </a:r>
            <a:r>
              <a:rPr dirty="0"/>
              <a:t> </a:t>
            </a:r>
            <a:r>
              <a:rPr dirty="0" err="1"/>
              <a:t>ostatnými</a:t>
            </a:r>
            <a:r>
              <a:rPr dirty="0"/>
              <a:t> </a:t>
            </a:r>
            <a:r>
              <a:rPr dirty="0" err="1"/>
              <a:t>jazykmi</a:t>
            </a:r>
            <a:r>
              <a:rPr dirty="0"/>
              <a:t> </a:t>
            </a:r>
            <a:r>
              <a:rPr dirty="0" err="1"/>
              <a:t>používanými</a:t>
            </a:r>
            <a:r>
              <a:rPr dirty="0"/>
              <a:t> v </a:t>
            </a:r>
            <a:r>
              <a:rPr dirty="0" err="1"/>
              <a:t>krajine</a:t>
            </a:r>
            <a:r>
              <a:rPr dirty="0"/>
              <a:t>. </a:t>
            </a:r>
          </a:p>
          <a:p>
            <a:pPr>
              <a:lnSpc>
                <a:spcPct val="150000"/>
              </a:lnSpc>
              <a:spcBef>
                <a:spcPts val="0"/>
              </a:spcBef>
            </a:pPr>
            <a:r>
              <a:rPr dirty="0" err="1"/>
              <a:t>Zákon</a:t>
            </a:r>
            <a:r>
              <a:rPr dirty="0"/>
              <a:t> </a:t>
            </a:r>
            <a:r>
              <a:rPr dirty="0" err="1"/>
              <a:t>neupravuje</a:t>
            </a:r>
            <a:r>
              <a:rPr dirty="0"/>
              <a:t> </a:t>
            </a:r>
            <a:r>
              <a:rPr dirty="0" err="1"/>
              <a:t>používanie</a:t>
            </a:r>
            <a:r>
              <a:rPr dirty="0"/>
              <a:t> </a:t>
            </a:r>
            <a:r>
              <a:rPr dirty="0" err="1"/>
              <a:t>jazykov</a:t>
            </a:r>
            <a:r>
              <a:rPr dirty="0"/>
              <a:t> </a:t>
            </a:r>
            <a:r>
              <a:rPr dirty="0" err="1"/>
              <a:t>národnostných</a:t>
            </a:r>
            <a:r>
              <a:rPr dirty="0"/>
              <a:t> </a:t>
            </a:r>
            <a:r>
              <a:rPr dirty="0" err="1"/>
              <a:t>menšín</a:t>
            </a:r>
            <a:r>
              <a:rPr dirty="0"/>
              <a:t> a </a:t>
            </a:r>
            <a:r>
              <a:rPr dirty="0" err="1"/>
              <a:t>etnických</a:t>
            </a:r>
            <a:r>
              <a:rPr dirty="0"/>
              <a:t> </a:t>
            </a:r>
            <a:r>
              <a:rPr dirty="0" err="1"/>
              <a:t>skupín</a:t>
            </a:r>
            <a:r>
              <a:rPr dirty="0"/>
              <a:t> </a:t>
            </a:r>
            <a:r>
              <a:rPr dirty="0" err="1"/>
              <a:t>ani</a:t>
            </a:r>
            <a:r>
              <a:rPr dirty="0"/>
              <a:t> </a:t>
            </a:r>
            <a:r>
              <a:rPr dirty="0" err="1"/>
              <a:t>liturgických</a:t>
            </a:r>
            <a:r>
              <a:rPr dirty="0"/>
              <a:t> </a:t>
            </a:r>
            <a:r>
              <a:rPr dirty="0" err="1"/>
              <a:t>jazykov</a:t>
            </a:r>
            <a:r>
              <a:rPr dirty="0"/>
              <a:t> (</a:t>
            </a:r>
            <a:r>
              <a:rPr dirty="0" err="1"/>
              <a:t>na</a:t>
            </a:r>
            <a:r>
              <a:rPr dirty="0"/>
              <a:t> ne </a:t>
            </a:r>
            <a:r>
              <a:rPr dirty="0" err="1"/>
              <a:t>sa</a:t>
            </a:r>
            <a:r>
              <a:rPr dirty="0"/>
              <a:t> </a:t>
            </a:r>
            <a:r>
              <a:rPr dirty="0" err="1"/>
              <a:t>vzťahujú</a:t>
            </a:r>
            <a:r>
              <a:rPr dirty="0"/>
              <a:t> </a:t>
            </a:r>
            <a:r>
              <a:rPr dirty="0" err="1"/>
              <a:t>osobitné</a:t>
            </a:r>
            <a:r>
              <a:rPr dirty="0"/>
              <a:t> </a:t>
            </a:r>
            <a:r>
              <a:rPr dirty="0" err="1"/>
              <a:t>predpisy</a:t>
            </a:r>
            <a:r>
              <a:rPr dirty="0"/>
              <a:t> a </a:t>
            </a:r>
            <a:r>
              <a:rPr dirty="0" err="1"/>
              <a:t>zákony</a:t>
            </a:r>
            <a:r>
              <a:rPr dirty="0"/>
              <a:t>).</a:t>
            </a:r>
          </a:p>
          <a:p>
            <a:pPr>
              <a:lnSpc>
                <a:spcPct val="150000"/>
              </a:lnSpc>
              <a:spcBef>
                <a:spcPts val="0"/>
              </a:spcBef>
            </a:pPr>
            <a:r>
              <a:rPr dirty="0" err="1"/>
              <a:t>Stanovuje</a:t>
            </a:r>
            <a:r>
              <a:rPr dirty="0"/>
              <a:t> </a:t>
            </a:r>
            <a:r>
              <a:rPr dirty="0" err="1"/>
              <a:t>však</a:t>
            </a:r>
            <a:r>
              <a:rPr dirty="0"/>
              <a:t> </a:t>
            </a:r>
            <a:r>
              <a:rPr dirty="0" err="1"/>
              <a:t>používanie</a:t>
            </a:r>
            <a:r>
              <a:rPr dirty="0"/>
              <a:t> </a:t>
            </a:r>
            <a:r>
              <a:rPr dirty="0" err="1"/>
              <a:t>štátneho</a:t>
            </a:r>
            <a:r>
              <a:rPr dirty="0"/>
              <a:t> </a:t>
            </a:r>
            <a:r>
              <a:rPr dirty="0" err="1"/>
              <a:t>jazyka</a:t>
            </a:r>
            <a:r>
              <a:rPr dirty="0"/>
              <a:t> v </a:t>
            </a:r>
            <a:r>
              <a:rPr dirty="0" err="1"/>
              <a:t>úradnom</a:t>
            </a:r>
            <a:r>
              <a:rPr dirty="0"/>
              <a:t> </a:t>
            </a:r>
            <a:r>
              <a:rPr dirty="0" err="1"/>
              <a:t>styku</a:t>
            </a:r>
            <a:r>
              <a:rPr dirty="0"/>
              <a:t>, v </a:t>
            </a:r>
            <a:r>
              <a:rPr dirty="0" err="1"/>
              <a:t>školstve</a:t>
            </a:r>
            <a:r>
              <a:rPr dirty="0"/>
              <a:t>, </a:t>
            </a:r>
            <a:r>
              <a:rPr dirty="0" err="1"/>
              <a:t>ozbrojených</a:t>
            </a:r>
            <a:r>
              <a:rPr dirty="0"/>
              <a:t> </a:t>
            </a:r>
            <a:r>
              <a:rPr dirty="0" err="1"/>
              <a:t>silách</a:t>
            </a:r>
            <a:r>
              <a:rPr dirty="0"/>
              <a:t>, </a:t>
            </a:r>
            <a:r>
              <a:rPr dirty="0" err="1"/>
              <a:t>ozbrojených</a:t>
            </a:r>
            <a:r>
              <a:rPr dirty="0"/>
              <a:t> a </a:t>
            </a:r>
            <a:r>
              <a:rPr dirty="0" err="1"/>
              <a:t>požiarnych</a:t>
            </a:r>
            <a:r>
              <a:rPr dirty="0"/>
              <a:t> </a:t>
            </a:r>
            <a:r>
              <a:rPr dirty="0" err="1"/>
              <a:t>zboroch</a:t>
            </a:r>
            <a:r>
              <a:rPr dirty="0"/>
              <a:t>, v </a:t>
            </a:r>
            <a:r>
              <a:rPr dirty="0" err="1"/>
              <a:t>súdnom</a:t>
            </a:r>
            <a:r>
              <a:rPr dirty="0"/>
              <a:t> a </a:t>
            </a:r>
            <a:r>
              <a:rPr dirty="0" err="1"/>
              <a:t>správnom</a:t>
            </a:r>
            <a:r>
              <a:rPr dirty="0"/>
              <a:t> </a:t>
            </a:r>
            <a:r>
              <a:rPr dirty="0" err="1"/>
              <a:t>konaní</a:t>
            </a:r>
            <a:r>
              <a:rPr dirty="0"/>
              <a:t>, v </a:t>
            </a:r>
            <a:r>
              <a:rPr dirty="0" err="1"/>
              <a:t>hospodárstve</a:t>
            </a:r>
            <a:r>
              <a:rPr dirty="0"/>
              <a:t>, </a:t>
            </a:r>
            <a:r>
              <a:rPr dirty="0" err="1"/>
              <a:t>službách</a:t>
            </a:r>
            <a:r>
              <a:rPr dirty="0"/>
              <a:t> </a:t>
            </a:r>
            <a:r>
              <a:rPr dirty="0" err="1"/>
              <a:t>či</a:t>
            </a:r>
            <a:r>
              <a:rPr dirty="0"/>
              <a:t> v </a:t>
            </a:r>
            <a:r>
              <a:rPr dirty="0" err="1"/>
              <a:t>zdravotníctve</a:t>
            </a:r>
            <a:r>
              <a:rPr dirty="0"/>
              <a:t>, ale </a:t>
            </a:r>
            <a:r>
              <a:rPr dirty="0" err="1"/>
              <a:t>aj</a:t>
            </a:r>
            <a:r>
              <a:rPr dirty="0"/>
              <a:t> v </a:t>
            </a:r>
            <a:r>
              <a:rPr dirty="0" err="1"/>
              <a:t>hromadných</a:t>
            </a:r>
            <a:r>
              <a:rPr dirty="0"/>
              <a:t> </a:t>
            </a:r>
            <a:r>
              <a:rPr dirty="0" err="1"/>
              <a:t>informačných</a:t>
            </a:r>
            <a:r>
              <a:rPr dirty="0"/>
              <a:t> </a:t>
            </a:r>
            <a:r>
              <a:rPr dirty="0" err="1"/>
              <a:t>prostriedkoch</a:t>
            </a:r>
            <a:r>
              <a:rPr dirty="0"/>
              <a:t> a </a:t>
            </a:r>
            <a:r>
              <a:rPr dirty="0" err="1"/>
              <a:t>na</a:t>
            </a:r>
            <a:r>
              <a:rPr dirty="0"/>
              <a:t> </a:t>
            </a:r>
            <a:r>
              <a:rPr dirty="0" err="1"/>
              <a:t>kultúrnych</a:t>
            </a:r>
            <a:r>
              <a:rPr dirty="0"/>
              <a:t> </a:t>
            </a:r>
            <a:r>
              <a:rPr dirty="0" err="1"/>
              <a:t>podujatiach</a:t>
            </a:r>
            <a:r>
              <a:rPr dirty="0"/>
              <a:t>.</a:t>
            </a:r>
          </a:p>
        </p:txBody>
      </p:sp>
    </p:spTree>
    <p:extLst>
      <p:ext uri="{BB962C8B-B14F-4D97-AF65-F5344CB8AC3E}">
        <p14:creationId xmlns:p14="http://schemas.microsoft.com/office/powerpoint/2010/main" val="9432692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Ako dohľadný orgán určuje tento zákon Ministerstvo kultúry SR a vymedzuje aj sankcie za neplnenie stanovených povinností vo výške do 50-, 250- až 500 tisíc korún slovenských (podľa toho, ktorý paragraf nebol dodržaný).…"/>
          <p:cNvSpPr txBox="1">
            <a:spLocks noGrp="1"/>
          </p:cNvSpPr>
          <p:nvPr>
            <p:ph type="body" idx="1"/>
          </p:nvPr>
        </p:nvSpPr>
        <p:spPr>
          <a:xfrm>
            <a:off x="892969" y="728133"/>
            <a:ext cx="10406063" cy="5236899"/>
          </a:xfrm>
          <a:prstGeom prst="rect">
            <a:avLst/>
          </a:prstGeom>
        </p:spPr>
        <p:txBody>
          <a:bodyPr>
            <a:normAutofit/>
          </a:bodyPr>
          <a:lstStyle/>
          <a:p>
            <a:pPr>
              <a:lnSpc>
                <a:spcPct val="150000"/>
              </a:lnSpc>
              <a:spcBef>
                <a:spcPts val="0"/>
              </a:spcBef>
            </a:pPr>
            <a:r>
              <a:rPr sz="2400" dirty="0" err="1"/>
              <a:t>Ako</a:t>
            </a:r>
            <a:r>
              <a:rPr sz="2400" dirty="0"/>
              <a:t> </a:t>
            </a:r>
            <a:r>
              <a:rPr sz="2400" dirty="0" err="1"/>
              <a:t>dohľadný</a:t>
            </a:r>
            <a:r>
              <a:rPr sz="2400" dirty="0"/>
              <a:t> </a:t>
            </a:r>
            <a:r>
              <a:rPr sz="2400" dirty="0" err="1"/>
              <a:t>orgán</a:t>
            </a:r>
            <a:r>
              <a:rPr sz="2400" dirty="0"/>
              <a:t> </a:t>
            </a:r>
            <a:r>
              <a:rPr sz="2400" dirty="0" err="1"/>
              <a:t>určuje</a:t>
            </a:r>
            <a:r>
              <a:rPr sz="2400" dirty="0"/>
              <a:t> </a:t>
            </a:r>
            <a:r>
              <a:rPr sz="2400" dirty="0" err="1"/>
              <a:t>tento</a:t>
            </a:r>
            <a:r>
              <a:rPr sz="2400" dirty="0"/>
              <a:t> </a:t>
            </a:r>
            <a:r>
              <a:rPr sz="2400" dirty="0" err="1"/>
              <a:t>zákon</a:t>
            </a:r>
            <a:r>
              <a:rPr sz="2400" dirty="0"/>
              <a:t> </a:t>
            </a:r>
            <a:r>
              <a:rPr sz="2400" dirty="0" err="1"/>
              <a:t>Ministerstvo</a:t>
            </a:r>
            <a:r>
              <a:rPr sz="2400" dirty="0"/>
              <a:t> </a:t>
            </a:r>
            <a:r>
              <a:rPr sz="2400" dirty="0" err="1"/>
              <a:t>kultúry</a:t>
            </a:r>
            <a:r>
              <a:rPr sz="2400" dirty="0"/>
              <a:t> SR a </a:t>
            </a:r>
            <a:r>
              <a:rPr sz="2400" dirty="0" err="1"/>
              <a:t>vymedzuje</a:t>
            </a:r>
            <a:r>
              <a:rPr sz="2400" dirty="0"/>
              <a:t> </a:t>
            </a:r>
            <a:r>
              <a:rPr sz="2400" dirty="0" err="1"/>
              <a:t>aj</a:t>
            </a:r>
            <a:r>
              <a:rPr sz="2400" dirty="0"/>
              <a:t> </a:t>
            </a:r>
            <a:r>
              <a:rPr sz="2400" dirty="0" err="1"/>
              <a:t>sankcie</a:t>
            </a:r>
            <a:r>
              <a:rPr sz="2400" dirty="0"/>
              <a:t> </a:t>
            </a:r>
            <a:r>
              <a:rPr sz="2400" dirty="0" err="1"/>
              <a:t>za</a:t>
            </a:r>
            <a:r>
              <a:rPr sz="2400" dirty="0"/>
              <a:t> </a:t>
            </a:r>
            <a:r>
              <a:rPr sz="2400" dirty="0" err="1"/>
              <a:t>neplnenie</a:t>
            </a:r>
            <a:r>
              <a:rPr sz="2400" dirty="0"/>
              <a:t> </a:t>
            </a:r>
            <a:r>
              <a:rPr sz="2400" dirty="0" err="1"/>
              <a:t>stanovených</a:t>
            </a:r>
            <a:r>
              <a:rPr sz="2400" dirty="0"/>
              <a:t> </a:t>
            </a:r>
            <a:r>
              <a:rPr sz="2400" dirty="0" err="1"/>
              <a:t>povinností</a:t>
            </a:r>
            <a:r>
              <a:rPr sz="2400" dirty="0"/>
              <a:t> </a:t>
            </a:r>
            <a:r>
              <a:rPr sz="2400" dirty="0" err="1"/>
              <a:t>vo</a:t>
            </a:r>
            <a:r>
              <a:rPr sz="2400" dirty="0"/>
              <a:t> </a:t>
            </a:r>
            <a:r>
              <a:rPr sz="2400" dirty="0" err="1"/>
              <a:t>výške</a:t>
            </a:r>
            <a:r>
              <a:rPr sz="2400" dirty="0"/>
              <a:t> do 50-, 250- </a:t>
            </a:r>
            <a:r>
              <a:rPr sz="2400" dirty="0" err="1"/>
              <a:t>až</a:t>
            </a:r>
            <a:r>
              <a:rPr sz="2400" dirty="0"/>
              <a:t> 500 </a:t>
            </a:r>
            <a:r>
              <a:rPr sz="2400" dirty="0" err="1"/>
              <a:t>tisíc</a:t>
            </a:r>
            <a:r>
              <a:rPr sz="2400" dirty="0"/>
              <a:t> </a:t>
            </a:r>
            <a:r>
              <a:rPr sz="2400" dirty="0" err="1"/>
              <a:t>korún</a:t>
            </a:r>
            <a:r>
              <a:rPr sz="2400" dirty="0"/>
              <a:t> </a:t>
            </a:r>
            <a:r>
              <a:rPr sz="2400" dirty="0" err="1"/>
              <a:t>slovenských</a:t>
            </a:r>
            <a:r>
              <a:rPr sz="2400" dirty="0"/>
              <a:t> (</a:t>
            </a:r>
            <a:r>
              <a:rPr sz="2400" dirty="0" err="1"/>
              <a:t>podľa</a:t>
            </a:r>
            <a:r>
              <a:rPr sz="2400" dirty="0"/>
              <a:t> </a:t>
            </a:r>
            <a:r>
              <a:rPr sz="2400" dirty="0" err="1"/>
              <a:t>toho</a:t>
            </a:r>
            <a:r>
              <a:rPr sz="2400" dirty="0"/>
              <a:t>, </a:t>
            </a:r>
            <a:r>
              <a:rPr sz="2400" dirty="0" err="1"/>
              <a:t>ktorý</a:t>
            </a:r>
            <a:r>
              <a:rPr sz="2400" dirty="0"/>
              <a:t> </a:t>
            </a:r>
            <a:r>
              <a:rPr sz="2400" dirty="0" err="1"/>
              <a:t>paragraf</a:t>
            </a:r>
            <a:r>
              <a:rPr sz="2400" dirty="0"/>
              <a:t> </a:t>
            </a:r>
            <a:r>
              <a:rPr sz="2400" dirty="0" err="1"/>
              <a:t>nebol</a:t>
            </a:r>
            <a:r>
              <a:rPr sz="2400" dirty="0"/>
              <a:t> </a:t>
            </a:r>
            <a:r>
              <a:rPr sz="2400" dirty="0" err="1"/>
              <a:t>dodržaný</a:t>
            </a:r>
            <a:r>
              <a:rPr sz="2400" dirty="0"/>
              <a:t>). </a:t>
            </a:r>
          </a:p>
          <a:p>
            <a:pPr>
              <a:lnSpc>
                <a:spcPct val="150000"/>
              </a:lnSpc>
              <a:spcBef>
                <a:spcPts val="0"/>
              </a:spcBef>
            </a:pPr>
            <a:r>
              <a:rPr sz="2400" dirty="0"/>
              <a:t>V </a:t>
            </a:r>
            <a:r>
              <a:rPr sz="2400" dirty="0" err="1"/>
              <a:t>praxi</a:t>
            </a:r>
            <a:r>
              <a:rPr sz="2400" dirty="0"/>
              <a:t> </a:t>
            </a:r>
            <a:r>
              <a:rPr sz="2400" dirty="0" err="1"/>
              <a:t>však</a:t>
            </a:r>
            <a:r>
              <a:rPr sz="2400" dirty="0"/>
              <a:t> </a:t>
            </a:r>
            <a:r>
              <a:rPr sz="2400" dirty="0" err="1"/>
              <a:t>nikdy</a:t>
            </a:r>
            <a:r>
              <a:rPr sz="2400" dirty="0"/>
              <a:t> </a:t>
            </a:r>
            <a:r>
              <a:rPr sz="2400" dirty="0" err="1"/>
              <a:t>nedošlo</a:t>
            </a:r>
            <a:r>
              <a:rPr sz="2400" dirty="0"/>
              <a:t> k </a:t>
            </a:r>
            <a:r>
              <a:rPr sz="2400" dirty="0" err="1"/>
              <a:t>udeleniu</a:t>
            </a:r>
            <a:r>
              <a:rPr sz="2400" dirty="0"/>
              <a:t> </a:t>
            </a:r>
            <a:r>
              <a:rPr sz="2400" dirty="0" err="1"/>
              <a:t>pokuty</a:t>
            </a:r>
            <a:r>
              <a:rPr sz="2400" dirty="0"/>
              <a:t> </a:t>
            </a:r>
            <a:r>
              <a:rPr sz="2400" dirty="0" err="1"/>
              <a:t>za</a:t>
            </a:r>
            <a:r>
              <a:rPr sz="2400" dirty="0"/>
              <a:t> </a:t>
            </a:r>
            <a:r>
              <a:rPr sz="2400" dirty="0" err="1"/>
              <a:t>porušenie</a:t>
            </a:r>
            <a:r>
              <a:rPr sz="2400" dirty="0"/>
              <a:t> </a:t>
            </a:r>
            <a:r>
              <a:rPr sz="2400" dirty="0" err="1"/>
              <a:t>tohto</a:t>
            </a:r>
            <a:r>
              <a:rPr sz="2400" dirty="0"/>
              <a:t> </a:t>
            </a:r>
            <a:r>
              <a:rPr sz="2400" dirty="0" err="1"/>
              <a:t>zákona</a:t>
            </a:r>
            <a:r>
              <a:rPr sz="2400" dirty="0"/>
              <a:t>, </a:t>
            </a:r>
            <a:r>
              <a:rPr sz="2400" dirty="0" err="1"/>
              <a:t>čím</a:t>
            </a:r>
            <a:r>
              <a:rPr sz="2400" dirty="0"/>
              <a:t> </a:t>
            </a:r>
            <a:r>
              <a:rPr sz="2400" dirty="0" err="1"/>
              <a:t>sa</a:t>
            </a:r>
            <a:r>
              <a:rPr sz="2400" dirty="0"/>
              <a:t> </a:t>
            </a:r>
            <a:r>
              <a:rPr sz="2400" dirty="0" err="1"/>
              <a:t>natíska</a:t>
            </a:r>
            <a:r>
              <a:rPr sz="2400" dirty="0"/>
              <a:t> </a:t>
            </a:r>
            <a:r>
              <a:rPr sz="2400" dirty="0" err="1"/>
              <a:t>otázka</a:t>
            </a:r>
            <a:r>
              <a:rPr sz="2400" dirty="0"/>
              <a:t> </a:t>
            </a:r>
            <a:r>
              <a:rPr sz="2400" dirty="0" err="1"/>
              <a:t>opodstatnenosti</a:t>
            </a:r>
            <a:r>
              <a:rPr sz="2400" dirty="0"/>
              <a:t> </a:t>
            </a:r>
            <a:r>
              <a:rPr sz="2400" dirty="0" err="1"/>
              <a:t>jeho</a:t>
            </a:r>
            <a:r>
              <a:rPr sz="2400" dirty="0"/>
              <a:t> </a:t>
            </a:r>
            <a:r>
              <a:rPr sz="2400" dirty="0" err="1"/>
              <a:t>existencie</a:t>
            </a:r>
            <a:r>
              <a:rPr sz="2400" dirty="0"/>
              <a:t>. </a:t>
            </a:r>
          </a:p>
        </p:txBody>
      </p:sp>
    </p:spTree>
    <p:extLst>
      <p:ext uri="{BB962C8B-B14F-4D97-AF65-F5344CB8AC3E}">
        <p14:creationId xmlns:p14="http://schemas.microsoft.com/office/powerpoint/2010/main" val="999271446"/>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Počas nasledujúcich rokov prešiel spomínaný zákon viacerými zmenami a novelizáciami.…"/>
          <p:cNvSpPr txBox="1">
            <a:spLocks noGrp="1"/>
          </p:cNvSpPr>
          <p:nvPr>
            <p:ph type="body" idx="1"/>
          </p:nvPr>
        </p:nvSpPr>
        <p:spPr>
          <a:xfrm>
            <a:off x="892969" y="694267"/>
            <a:ext cx="10406063" cy="5270765"/>
          </a:xfrm>
          <a:prstGeom prst="rect">
            <a:avLst/>
          </a:prstGeom>
        </p:spPr>
        <p:txBody>
          <a:bodyPr>
            <a:normAutofit fontScale="77500" lnSpcReduction="20000"/>
          </a:bodyPr>
          <a:lstStyle/>
          <a:p>
            <a:pPr marL="281275" indent="-281275" defTabSz="369675">
              <a:lnSpc>
                <a:spcPct val="160000"/>
              </a:lnSpc>
              <a:spcBef>
                <a:spcPts val="0"/>
              </a:spcBef>
              <a:defRPr sz="2880"/>
            </a:pPr>
            <a:r>
              <a:rPr dirty="0" err="1"/>
              <a:t>Počas</a:t>
            </a:r>
            <a:r>
              <a:rPr dirty="0"/>
              <a:t> </a:t>
            </a:r>
            <a:r>
              <a:rPr dirty="0" err="1"/>
              <a:t>nasledujúcich</a:t>
            </a:r>
            <a:r>
              <a:rPr dirty="0"/>
              <a:t> </a:t>
            </a:r>
            <a:r>
              <a:rPr dirty="0" err="1"/>
              <a:t>rokov</a:t>
            </a:r>
            <a:r>
              <a:rPr dirty="0"/>
              <a:t> </a:t>
            </a:r>
            <a:r>
              <a:rPr dirty="0" err="1"/>
              <a:t>prešiel</a:t>
            </a:r>
            <a:r>
              <a:rPr dirty="0"/>
              <a:t> </a:t>
            </a:r>
            <a:r>
              <a:rPr dirty="0" err="1"/>
              <a:t>spomínaný</a:t>
            </a:r>
            <a:r>
              <a:rPr dirty="0"/>
              <a:t> </a:t>
            </a:r>
            <a:r>
              <a:rPr dirty="0" err="1"/>
              <a:t>zákon</a:t>
            </a:r>
            <a:r>
              <a:rPr dirty="0"/>
              <a:t> </a:t>
            </a:r>
            <a:r>
              <a:rPr dirty="0" err="1"/>
              <a:t>viacerými</a:t>
            </a:r>
            <a:r>
              <a:rPr dirty="0"/>
              <a:t> </a:t>
            </a:r>
            <a:r>
              <a:rPr dirty="0" err="1"/>
              <a:t>zmenami</a:t>
            </a:r>
            <a:r>
              <a:rPr dirty="0"/>
              <a:t> a </a:t>
            </a:r>
            <a:r>
              <a:rPr dirty="0" err="1"/>
              <a:t>novelizáciami</a:t>
            </a:r>
            <a:r>
              <a:rPr dirty="0"/>
              <a:t>. </a:t>
            </a:r>
          </a:p>
          <a:p>
            <a:pPr marL="281275" indent="-281275" defTabSz="369675">
              <a:lnSpc>
                <a:spcPct val="160000"/>
              </a:lnSpc>
              <a:spcBef>
                <a:spcPts val="0"/>
              </a:spcBef>
              <a:defRPr sz="2880"/>
            </a:pPr>
            <a:r>
              <a:rPr dirty="0" err="1"/>
              <a:t>Medzi</a:t>
            </a:r>
            <a:r>
              <a:rPr dirty="0"/>
              <a:t> </a:t>
            </a:r>
            <a:r>
              <a:rPr dirty="0" err="1"/>
              <a:t>prvými</a:t>
            </a:r>
            <a:r>
              <a:rPr dirty="0"/>
              <a:t> </a:t>
            </a:r>
            <a:r>
              <a:rPr dirty="0" err="1"/>
              <a:t>bol</a:t>
            </a:r>
            <a:r>
              <a:rPr dirty="0"/>
              <a:t> </a:t>
            </a:r>
            <a:r>
              <a:rPr dirty="0" err="1"/>
              <a:t>Zákon</a:t>
            </a:r>
            <a:r>
              <a:rPr dirty="0"/>
              <a:t> č. 5/1999 Z. z., </a:t>
            </a:r>
            <a:r>
              <a:rPr dirty="0" err="1"/>
              <a:t>ktorého</a:t>
            </a:r>
            <a:r>
              <a:rPr dirty="0"/>
              <a:t> </a:t>
            </a:r>
            <a:r>
              <a:rPr dirty="0" err="1"/>
              <a:t>prijatie</a:t>
            </a:r>
            <a:r>
              <a:rPr dirty="0"/>
              <a:t> </a:t>
            </a:r>
            <a:r>
              <a:rPr dirty="0" err="1"/>
              <a:t>umožňuje</a:t>
            </a:r>
            <a:r>
              <a:rPr dirty="0"/>
              <a:t> </a:t>
            </a:r>
            <a:r>
              <a:rPr dirty="0" err="1"/>
              <a:t>vydávať</a:t>
            </a:r>
            <a:r>
              <a:rPr dirty="0"/>
              <a:t> </a:t>
            </a:r>
            <a:r>
              <a:rPr dirty="0" err="1"/>
              <a:t>dvojjazyčné</a:t>
            </a:r>
            <a:r>
              <a:rPr dirty="0"/>
              <a:t> </a:t>
            </a:r>
            <a:r>
              <a:rPr dirty="0" err="1"/>
              <a:t>vysvedčenia</a:t>
            </a:r>
            <a:r>
              <a:rPr dirty="0"/>
              <a:t> (v </a:t>
            </a:r>
            <a:r>
              <a:rPr dirty="0" err="1"/>
              <a:t>štátnom</a:t>
            </a:r>
            <a:r>
              <a:rPr dirty="0"/>
              <a:t> </a:t>
            </a:r>
            <a:r>
              <a:rPr dirty="0" err="1"/>
              <a:t>jazyku</a:t>
            </a:r>
            <a:r>
              <a:rPr dirty="0"/>
              <a:t> a v </a:t>
            </a:r>
            <a:r>
              <a:rPr dirty="0" err="1"/>
              <a:t>jazyku</a:t>
            </a:r>
            <a:r>
              <a:rPr dirty="0"/>
              <a:t> </a:t>
            </a:r>
            <a:r>
              <a:rPr dirty="0" err="1"/>
              <a:t>národnostnej</a:t>
            </a:r>
            <a:r>
              <a:rPr dirty="0"/>
              <a:t> </a:t>
            </a:r>
            <a:r>
              <a:rPr dirty="0" err="1"/>
              <a:t>menšiny</a:t>
            </a:r>
            <a:r>
              <a:rPr dirty="0"/>
              <a:t>) </a:t>
            </a:r>
            <a:r>
              <a:rPr dirty="0" err="1"/>
              <a:t>základným</a:t>
            </a:r>
            <a:r>
              <a:rPr dirty="0"/>
              <a:t> a </a:t>
            </a:r>
            <a:r>
              <a:rPr dirty="0" err="1"/>
              <a:t>stredným</a:t>
            </a:r>
            <a:r>
              <a:rPr dirty="0"/>
              <a:t> </a:t>
            </a:r>
            <a:r>
              <a:rPr dirty="0" err="1"/>
              <a:t>školám</a:t>
            </a:r>
            <a:r>
              <a:rPr dirty="0"/>
              <a:t>, v </a:t>
            </a:r>
            <a:r>
              <a:rPr dirty="0" err="1"/>
              <a:t>ktorých</a:t>
            </a:r>
            <a:r>
              <a:rPr dirty="0"/>
              <a:t> </a:t>
            </a:r>
            <a:r>
              <a:rPr dirty="0" err="1"/>
              <a:t>sa</a:t>
            </a:r>
            <a:r>
              <a:rPr dirty="0"/>
              <a:t> </a:t>
            </a:r>
            <a:r>
              <a:rPr dirty="0" err="1"/>
              <a:t>výchovno-vzdelávací</a:t>
            </a:r>
            <a:r>
              <a:rPr dirty="0"/>
              <a:t> </a:t>
            </a:r>
            <a:r>
              <a:rPr dirty="0" err="1"/>
              <a:t>proces</a:t>
            </a:r>
            <a:r>
              <a:rPr dirty="0"/>
              <a:t> </a:t>
            </a:r>
            <a:r>
              <a:rPr dirty="0" err="1"/>
              <a:t>uskutočňuje</a:t>
            </a:r>
            <a:r>
              <a:rPr dirty="0"/>
              <a:t> v </a:t>
            </a:r>
            <a:r>
              <a:rPr dirty="0" err="1"/>
              <a:t>jazyku</a:t>
            </a:r>
            <a:r>
              <a:rPr dirty="0"/>
              <a:t> </a:t>
            </a:r>
            <a:r>
              <a:rPr dirty="0" err="1"/>
              <a:t>národnostnej</a:t>
            </a:r>
            <a:r>
              <a:rPr dirty="0"/>
              <a:t> </a:t>
            </a:r>
            <a:r>
              <a:rPr dirty="0" err="1"/>
              <a:t>menšiny</a:t>
            </a:r>
            <a:r>
              <a:rPr dirty="0"/>
              <a:t>, </a:t>
            </a:r>
            <a:r>
              <a:rPr dirty="0" err="1"/>
              <a:t>ako</a:t>
            </a:r>
            <a:r>
              <a:rPr dirty="0"/>
              <a:t> </a:t>
            </a:r>
            <a:r>
              <a:rPr dirty="0" err="1"/>
              <a:t>aj</a:t>
            </a:r>
            <a:r>
              <a:rPr dirty="0"/>
              <a:t> </a:t>
            </a:r>
            <a:r>
              <a:rPr dirty="0" err="1"/>
              <a:t>vedenie</a:t>
            </a:r>
            <a:r>
              <a:rPr dirty="0"/>
              <a:t> </a:t>
            </a:r>
            <a:r>
              <a:rPr dirty="0" err="1"/>
              <a:t>dvojjazyčnej</a:t>
            </a:r>
            <a:r>
              <a:rPr dirty="0"/>
              <a:t> </a:t>
            </a:r>
            <a:r>
              <a:rPr dirty="0" err="1"/>
              <a:t>dokumentácie</a:t>
            </a:r>
            <a:r>
              <a:rPr dirty="0"/>
              <a:t> v </a:t>
            </a:r>
            <a:r>
              <a:rPr dirty="0" err="1"/>
              <a:t>týchto</a:t>
            </a:r>
            <a:r>
              <a:rPr dirty="0"/>
              <a:t> </a:t>
            </a:r>
            <a:r>
              <a:rPr dirty="0" err="1"/>
              <a:t>inštitúciách</a:t>
            </a:r>
            <a:r>
              <a:rPr dirty="0"/>
              <a:t>.</a:t>
            </a:r>
          </a:p>
          <a:p>
            <a:pPr marL="281275" indent="-281275" defTabSz="369675">
              <a:lnSpc>
                <a:spcPct val="160000"/>
              </a:lnSpc>
              <a:spcBef>
                <a:spcPts val="0"/>
              </a:spcBef>
              <a:defRPr sz="2880"/>
            </a:pPr>
            <a:r>
              <a:rPr dirty="0" err="1"/>
              <a:t>Prijatím</a:t>
            </a:r>
            <a:r>
              <a:rPr dirty="0"/>
              <a:t> </a:t>
            </a:r>
            <a:r>
              <a:rPr dirty="0" err="1"/>
              <a:t>zákona</a:t>
            </a:r>
            <a:r>
              <a:rPr dirty="0"/>
              <a:t> č. 184/1999 Z. z. o </a:t>
            </a:r>
            <a:r>
              <a:rPr dirty="0" err="1"/>
              <a:t>používaní</a:t>
            </a:r>
            <a:r>
              <a:rPr dirty="0"/>
              <a:t> </a:t>
            </a:r>
            <a:r>
              <a:rPr dirty="0" err="1"/>
              <a:t>jazykov</a:t>
            </a:r>
            <a:r>
              <a:rPr dirty="0"/>
              <a:t> </a:t>
            </a:r>
            <a:r>
              <a:rPr dirty="0" err="1"/>
              <a:t>národnostných</a:t>
            </a:r>
            <a:r>
              <a:rPr dirty="0"/>
              <a:t> </a:t>
            </a:r>
            <a:r>
              <a:rPr dirty="0" err="1"/>
              <a:t>menšín</a:t>
            </a:r>
            <a:r>
              <a:rPr dirty="0"/>
              <a:t> bolo zo </a:t>
            </a:r>
            <a:r>
              <a:rPr dirty="0" err="1"/>
              <a:t>Zákona</a:t>
            </a:r>
            <a:r>
              <a:rPr dirty="0"/>
              <a:t> o </a:t>
            </a:r>
            <a:r>
              <a:rPr dirty="0" err="1"/>
              <a:t>štátnom</a:t>
            </a:r>
            <a:r>
              <a:rPr dirty="0"/>
              <a:t> </a:t>
            </a:r>
            <a:r>
              <a:rPr dirty="0" err="1"/>
              <a:t>jazyku</a:t>
            </a:r>
            <a:r>
              <a:rPr dirty="0"/>
              <a:t> </a:t>
            </a:r>
            <a:r>
              <a:rPr dirty="0" err="1"/>
              <a:t>vypustené</a:t>
            </a:r>
            <a:r>
              <a:rPr dirty="0"/>
              <a:t> </a:t>
            </a:r>
            <a:r>
              <a:rPr dirty="0" err="1"/>
              <a:t>celé</a:t>
            </a:r>
            <a:r>
              <a:rPr dirty="0"/>
              <a:t> </a:t>
            </a:r>
            <a:r>
              <a:rPr dirty="0" err="1"/>
              <a:t>ustanovenie</a:t>
            </a:r>
            <a:r>
              <a:rPr dirty="0"/>
              <a:t> § 10, </a:t>
            </a:r>
            <a:r>
              <a:rPr dirty="0" err="1"/>
              <a:t>ktoré</a:t>
            </a:r>
            <a:r>
              <a:rPr dirty="0"/>
              <a:t> </a:t>
            </a:r>
            <a:r>
              <a:rPr dirty="0" err="1"/>
              <a:t>určovalo</a:t>
            </a:r>
            <a:r>
              <a:rPr dirty="0"/>
              <a:t> </a:t>
            </a:r>
            <a:r>
              <a:rPr dirty="0" err="1"/>
              <a:t>sankcie</a:t>
            </a:r>
            <a:r>
              <a:rPr dirty="0"/>
              <a:t> </a:t>
            </a:r>
            <a:r>
              <a:rPr dirty="0" err="1"/>
              <a:t>za</a:t>
            </a:r>
            <a:r>
              <a:rPr dirty="0"/>
              <a:t> </a:t>
            </a:r>
            <a:r>
              <a:rPr dirty="0" err="1"/>
              <a:t>jeho</a:t>
            </a:r>
            <a:r>
              <a:rPr dirty="0"/>
              <a:t> </a:t>
            </a:r>
            <a:r>
              <a:rPr dirty="0" err="1"/>
              <a:t>porušovanie</a:t>
            </a:r>
            <a:r>
              <a:rPr dirty="0"/>
              <a:t>. </a:t>
            </a:r>
            <a:r>
              <a:rPr dirty="0" err="1"/>
              <a:t>Nemohlo</a:t>
            </a:r>
            <a:r>
              <a:rPr dirty="0"/>
              <a:t> </a:t>
            </a:r>
            <a:r>
              <a:rPr dirty="0" err="1"/>
              <a:t>sa</a:t>
            </a:r>
            <a:r>
              <a:rPr dirty="0"/>
              <a:t> </a:t>
            </a:r>
            <a:r>
              <a:rPr dirty="0" err="1"/>
              <a:t>teda</a:t>
            </a:r>
            <a:r>
              <a:rPr dirty="0"/>
              <a:t> </a:t>
            </a:r>
            <a:r>
              <a:rPr dirty="0" err="1"/>
              <a:t>uplatniť</a:t>
            </a:r>
            <a:r>
              <a:rPr dirty="0"/>
              <a:t> </a:t>
            </a:r>
            <a:r>
              <a:rPr dirty="0" err="1"/>
              <a:t>vymáhanie</a:t>
            </a:r>
            <a:r>
              <a:rPr dirty="0"/>
              <a:t> </a:t>
            </a:r>
            <a:r>
              <a:rPr dirty="0" err="1"/>
              <a:t>dodržiavania</a:t>
            </a:r>
            <a:r>
              <a:rPr dirty="0"/>
              <a:t> </a:t>
            </a:r>
            <a:r>
              <a:rPr dirty="0" err="1"/>
              <a:t>platných</a:t>
            </a:r>
            <a:r>
              <a:rPr dirty="0"/>
              <a:t> </a:t>
            </a:r>
            <a:r>
              <a:rPr dirty="0" err="1"/>
              <a:t>ustanovení</a:t>
            </a:r>
            <a:r>
              <a:rPr dirty="0"/>
              <a:t> </a:t>
            </a:r>
            <a:r>
              <a:rPr dirty="0" err="1"/>
              <a:t>zákona</a:t>
            </a:r>
            <a:r>
              <a:rPr dirty="0"/>
              <a:t> v </a:t>
            </a:r>
            <a:r>
              <a:rPr dirty="0" err="1"/>
              <a:t>správnom</a:t>
            </a:r>
            <a:r>
              <a:rPr dirty="0"/>
              <a:t> </a:t>
            </a:r>
            <a:r>
              <a:rPr dirty="0" err="1"/>
              <a:t>konaní</a:t>
            </a:r>
            <a:r>
              <a:rPr dirty="0"/>
              <a:t> </a:t>
            </a:r>
            <a:r>
              <a:rPr dirty="0" err="1"/>
              <a:t>ani</a:t>
            </a:r>
            <a:r>
              <a:rPr dirty="0"/>
              <a:t> </a:t>
            </a:r>
            <a:r>
              <a:rPr dirty="0" err="1"/>
              <a:t>ukladať</a:t>
            </a:r>
            <a:r>
              <a:rPr dirty="0"/>
              <a:t> </a:t>
            </a:r>
            <a:r>
              <a:rPr dirty="0" err="1"/>
              <a:t>pokuty</a:t>
            </a:r>
            <a:r>
              <a:rPr dirty="0"/>
              <a:t>.</a:t>
            </a:r>
          </a:p>
        </p:txBody>
      </p:sp>
    </p:spTree>
    <p:extLst>
      <p:ext uri="{BB962C8B-B14F-4D97-AF65-F5344CB8AC3E}">
        <p14:creationId xmlns:p14="http://schemas.microsoft.com/office/powerpoint/2010/main" val="1252819301"/>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občania patriaci k národnostným menšinám Slovenskej republiky mohli používať v úradnom styku aj svoj materinský jazyk, ak ich národnostná menšina tvorila 20% obyvateľstva obce.…"/>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lang="hu-HU" sz="2400" dirty="0" err="1"/>
              <a:t>O</a:t>
            </a:r>
            <a:r>
              <a:rPr sz="2400" dirty="0" err="1"/>
              <a:t>bčania</a:t>
            </a:r>
            <a:r>
              <a:rPr sz="2400" dirty="0"/>
              <a:t> </a:t>
            </a:r>
            <a:r>
              <a:rPr sz="2400" dirty="0" err="1"/>
              <a:t>patriaci</a:t>
            </a:r>
            <a:r>
              <a:rPr sz="2400" dirty="0"/>
              <a:t> k </a:t>
            </a:r>
            <a:r>
              <a:rPr sz="2400" dirty="0" err="1"/>
              <a:t>národnostným</a:t>
            </a:r>
            <a:r>
              <a:rPr sz="2400" dirty="0"/>
              <a:t> </a:t>
            </a:r>
            <a:r>
              <a:rPr sz="2400" dirty="0" err="1"/>
              <a:t>menšinám</a:t>
            </a:r>
            <a:r>
              <a:rPr sz="2400" dirty="0"/>
              <a:t> </a:t>
            </a:r>
            <a:r>
              <a:rPr sz="2400" dirty="0" err="1"/>
              <a:t>Slovenskej</a:t>
            </a:r>
            <a:r>
              <a:rPr sz="2400" dirty="0"/>
              <a:t> </a:t>
            </a:r>
            <a:r>
              <a:rPr sz="2400" dirty="0" err="1"/>
              <a:t>republiky</a:t>
            </a:r>
            <a:r>
              <a:rPr sz="2400" dirty="0"/>
              <a:t> </a:t>
            </a:r>
            <a:r>
              <a:rPr sz="2400" dirty="0" err="1"/>
              <a:t>mohli</a:t>
            </a:r>
            <a:r>
              <a:rPr sz="2400" dirty="0"/>
              <a:t> </a:t>
            </a:r>
            <a:r>
              <a:rPr sz="2400" dirty="0" err="1"/>
              <a:t>používať</a:t>
            </a:r>
            <a:r>
              <a:rPr sz="2400" dirty="0"/>
              <a:t> v </a:t>
            </a:r>
            <a:r>
              <a:rPr sz="2400" dirty="0" err="1"/>
              <a:t>úradnom</a:t>
            </a:r>
            <a:r>
              <a:rPr sz="2400" dirty="0"/>
              <a:t> </a:t>
            </a:r>
            <a:r>
              <a:rPr sz="2400" dirty="0" err="1"/>
              <a:t>styku</a:t>
            </a:r>
            <a:r>
              <a:rPr sz="2400" dirty="0"/>
              <a:t> </a:t>
            </a:r>
            <a:r>
              <a:rPr sz="2400" dirty="0" err="1"/>
              <a:t>aj</a:t>
            </a:r>
            <a:r>
              <a:rPr sz="2400" dirty="0"/>
              <a:t> </a:t>
            </a:r>
            <a:r>
              <a:rPr sz="2400" dirty="0" err="1"/>
              <a:t>svoj</a:t>
            </a:r>
            <a:r>
              <a:rPr sz="2400" dirty="0"/>
              <a:t> </a:t>
            </a:r>
            <a:r>
              <a:rPr sz="2400" dirty="0" err="1"/>
              <a:t>materinský</a:t>
            </a:r>
            <a:r>
              <a:rPr sz="2400" dirty="0"/>
              <a:t> </a:t>
            </a:r>
            <a:r>
              <a:rPr sz="2400" dirty="0" err="1"/>
              <a:t>jazyk</a:t>
            </a:r>
            <a:r>
              <a:rPr sz="2400" dirty="0"/>
              <a:t>, </a:t>
            </a:r>
            <a:r>
              <a:rPr sz="2400" dirty="0" err="1"/>
              <a:t>ak</a:t>
            </a:r>
            <a:r>
              <a:rPr sz="2400" dirty="0"/>
              <a:t> </a:t>
            </a:r>
            <a:r>
              <a:rPr sz="2400" dirty="0" err="1"/>
              <a:t>ich</a:t>
            </a:r>
            <a:r>
              <a:rPr sz="2400" dirty="0"/>
              <a:t> </a:t>
            </a:r>
            <a:r>
              <a:rPr sz="2400" dirty="0" err="1"/>
              <a:t>národnostná</a:t>
            </a:r>
            <a:r>
              <a:rPr sz="2400" dirty="0"/>
              <a:t> </a:t>
            </a:r>
            <a:r>
              <a:rPr sz="2400" dirty="0" err="1"/>
              <a:t>menšina</a:t>
            </a:r>
            <a:r>
              <a:rPr sz="2400" dirty="0"/>
              <a:t> </a:t>
            </a:r>
            <a:r>
              <a:rPr sz="2400" dirty="0" err="1"/>
              <a:t>tvorila</a:t>
            </a:r>
            <a:r>
              <a:rPr sz="2400" dirty="0"/>
              <a:t> 20% </a:t>
            </a:r>
            <a:r>
              <a:rPr sz="2400" dirty="0" err="1"/>
              <a:t>obyvateľstva</a:t>
            </a:r>
            <a:r>
              <a:rPr sz="2400" dirty="0"/>
              <a:t> </a:t>
            </a:r>
            <a:r>
              <a:rPr sz="2400" dirty="0" err="1"/>
              <a:t>obce</a:t>
            </a:r>
            <a:r>
              <a:rPr sz="2400" dirty="0"/>
              <a:t>.</a:t>
            </a:r>
          </a:p>
          <a:p>
            <a:pPr>
              <a:lnSpc>
                <a:spcPct val="150000"/>
              </a:lnSpc>
              <a:spcBef>
                <a:spcPts val="0"/>
              </a:spcBef>
            </a:pPr>
            <a:r>
              <a:rPr sz="2400" dirty="0" err="1"/>
              <a:t>Autori</a:t>
            </a:r>
            <a:r>
              <a:rPr sz="2400" dirty="0"/>
              <a:t> </a:t>
            </a:r>
            <a:r>
              <a:rPr sz="2400" dirty="0" err="1"/>
              <a:t>tohto</a:t>
            </a:r>
            <a:r>
              <a:rPr sz="2400" dirty="0"/>
              <a:t> </a:t>
            </a:r>
            <a:r>
              <a:rPr sz="2400" dirty="0" err="1"/>
              <a:t>zákona</a:t>
            </a:r>
            <a:r>
              <a:rPr sz="2400" dirty="0"/>
              <a:t> v </a:t>
            </a:r>
            <a:r>
              <a:rPr sz="2400" dirty="0" err="1"/>
              <a:t>jeho</a:t>
            </a:r>
            <a:r>
              <a:rPr sz="2400" dirty="0"/>
              <a:t> </a:t>
            </a:r>
            <a:r>
              <a:rPr sz="2400" dirty="0" err="1"/>
              <a:t>úvodnej</a:t>
            </a:r>
            <a:r>
              <a:rPr sz="2400" dirty="0"/>
              <a:t> </a:t>
            </a:r>
            <a:r>
              <a:rPr sz="2400" dirty="0" err="1"/>
              <a:t>časti</a:t>
            </a:r>
            <a:r>
              <a:rPr sz="2400" dirty="0"/>
              <a:t> </a:t>
            </a:r>
            <a:r>
              <a:rPr sz="2400" dirty="0" err="1"/>
              <a:t>vyhlasujú</a:t>
            </a:r>
            <a:r>
              <a:rPr sz="2400" dirty="0"/>
              <a:t>, </a:t>
            </a:r>
            <a:r>
              <a:rPr sz="2400" dirty="0" err="1"/>
              <a:t>že</a:t>
            </a:r>
            <a:r>
              <a:rPr sz="2400" dirty="0"/>
              <a:t> </a:t>
            </a:r>
            <a:r>
              <a:rPr sz="2400" dirty="0" err="1"/>
              <a:t>uznávajú</a:t>
            </a:r>
            <a:r>
              <a:rPr sz="2400" dirty="0"/>
              <a:t> a </a:t>
            </a:r>
            <a:r>
              <a:rPr sz="2400" dirty="0" err="1"/>
              <a:t>oceňujú</a:t>
            </a:r>
            <a:r>
              <a:rPr sz="2400" dirty="0"/>
              <a:t> </a:t>
            </a:r>
            <a:r>
              <a:rPr sz="2400" dirty="0" err="1"/>
              <a:t>význam</a:t>
            </a:r>
            <a:r>
              <a:rPr sz="2400" dirty="0"/>
              <a:t> </a:t>
            </a:r>
            <a:r>
              <a:rPr sz="2400" dirty="0" err="1"/>
              <a:t>materinských</a:t>
            </a:r>
            <a:r>
              <a:rPr sz="2400" dirty="0"/>
              <a:t> </a:t>
            </a:r>
            <a:r>
              <a:rPr sz="2400" dirty="0" err="1"/>
              <a:t>jazykov</a:t>
            </a:r>
            <a:r>
              <a:rPr sz="2400" dirty="0"/>
              <a:t> </a:t>
            </a:r>
            <a:r>
              <a:rPr sz="2400" dirty="0" err="1"/>
              <a:t>občanov</a:t>
            </a:r>
            <a:r>
              <a:rPr sz="2400" dirty="0"/>
              <a:t> </a:t>
            </a:r>
            <a:r>
              <a:rPr sz="2400" dirty="0" err="1"/>
              <a:t>Slovenskej</a:t>
            </a:r>
            <a:r>
              <a:rPr sz="2400" dirty="0"/>
              <a:t> </a:t>
            </a:r>
            <a:r>
              <a:rPr sz="2400" dirty="0" err="1"/>
              <a:t>republiky</a:t>
            </a:r>
            <a:r>
              <a:rPr sz="2400" dirty="0"/>
              <a:t> </a:t>
            </a:r>
            <a:r>
              <a:rPr sz="2400" dirty="0" err="1"/>
              <a:t>patriacich</a:t>
            </a:r>
            <a:r>
              <a:rPr sz="2400" dirty="0"/>
              <a:t> k </a:t>
            </a:r>
            <a:r>
              <a:rPr sz="2400" dirty="0" err="1"/>
              <a:t>národnostným</a:t>
            </a:r>
            <a:r>
              <a:rPr sz="2400" dirty="0"/>
              <a:t> </a:t>
            </a:r>
            <a:r>
              <a:rPr sz="2400" dirty="0" err="1"/>
              <a:t>menšinách</a:t>
            </a:r>
            <a:r>
              <a:rPr sz="2400" dirty="0"/>
              <a:t> </a:t>
            </a:r>
            <a:r>
              <a:rPr sz="2400" dirty="0" err="1"/>
              <a:t>ako</a:t>
            </a:r>
            <a:r>
              <a:rPr sz="2400" dirty="0"/>
              <a:t> „</a:t>
            </a:r>
            <a:r>
              <a:rPr sz="2400" dirty="0" err="1"/>
              <a:t>prejav</a:t>
            </a:r>
            <a:r>
              <a:rPr sz="2400" dirty="0"/>
              <a:t> </a:t>
            </a:r>
            <a:r>
              <a:rPr sz="2400" dirty="0" err="1"/>
              <a:t>kultúrneho</a:t>
            </a:r>
            <a:r>
              <a:rPr sz="2400" dirty="0"/>
              <a:t> </a:t>
            </a:r>
            <a:r>
              <a:rPr sz="2400" dirty="0" err="1"/>
              <a:t>bohatstva</a:t>
            </a:r>
            <a:r>
              <a:rPr sz="2400" dirty="0"/>
              <a:t> </a:t>
            </a:r>
            <a:r>
              <a:rPr sz="2400" dirty="0" err="1"/>
              <a:t>štátu</a:t>
            </a:r>
            <a:r>
              <a:rPr sz="2400" dirty="0"/>
              <a:t>“. (</a:t>
            </a:r>
            <a:r>
              <a:rPr sz="2400" dirty="0" err="1"/>
              <a:t>Zákon</a:t>
            </a:r>
            <a:r>
              <a:rPr sz="2400" dirty="0"/>
              <a:t> č. 184/1999 Z. z. o </a:t>
            </a:r>
            <a:r>
              <a:rPr sz="2400" dirty="0" err="1"/>
              <a:t>používaní</a:t>
            </a:r>
            <a:r>
              <a:rPr sz="2400" dirty="0"/>
              <a:t> </a:t>
            </a:r>
            <a:r>
              <a:rPr sz="2400" dirty="0" err="1"/>
              <a:t>jazykov</a:t>
            </a:r>
            <a:r>
              <a:rPr sz="2400" dirty="0"/>
              <a:t> </a:t>
            </a:r>
            <a:r>
              <a:rPr sz="2400" dirty="0" err="1"/>
              <a:t>národnostných</a:t>
            </a:r>
            <a:r>
              <a:rPr sz="2400" dirty="0"/>
              <a:t> </a:t>
            </a:r>
            <a:r>
              <a:rPr sz="2400" dirty="0" err="1"/>
              <a:t>menšín</a:t>
            </a:r>
            <a:r>
              <a:rPr sz="2400" dirty="0"/>
              <a:t>) </a:t>
            </a:r>
          </a:p>
          <a:p>
            <a:pPr>
              <a:lnSpc>
                <a:spcPct val="150000"/>
              </a:lnSpc>
              <a:spcBef>
                <a:spcPts val="0"/>
              </a:spcBef>
            </a:pPr>
            <a:r>
              <a:rPr sz="2400" dirty="0" err="1"/>
              <a:t>Napriek</a:t>
            </a:r>
            <a:r>
              <a:rPr sz="2400" dirty="0"/>
              <a:t> </a:t>
            </a:r>
            <a:r>
              <a:rPr sz="2400" dirty="0" err="1"/>
              <a:t>tomu</a:t>
            </a:r>
            <a:r>
              <a:rPr sz="2400" dirty="0"/>
              <a:t> </a:t>
            </a:r>
            <a:r>
              <a:rPr sz="2400" dirty="0" err="1"/>
              <a:t>cítia</a:t>
            </a:r>
            <a:r>
              <a:rPr sz="2400" dirty="0"/>
              <a:t> </a:t>
            </a:r>
            <a:r>
              <a:rPr sz="2400" dirty="0" err="1"/>
              <a:t>potrebu</a:t>
            </a:r>
            <a:r>
              <a:rPr sz="2400" dirty="0"/>
              <a:t> </a:t>
            </a:r>
            <a:r>
              <a:rPr sz="2400" dirty="0" err="1"/>
              <a:t>regulácie</a:t>
            </a:r>
            <a:r>
              <a:rPr sz="2400" dirty="0"/>
              <a:t> </a:t>
            </a:r>
            <a:r>
              <a:rPr sz="2400" dirty="0" err="1"/>
              <a:t>používania</a:t>
            </a:r>
            <a:r>
              <a:rPr sz="2400" dirty="0"/>
              <a:t> </a:t>
            </a:r>
            <a:r>
              <a:rPr sz="2400" dirty="0" err="1"/>
              <a:t>ich</a:t>
            </a:r>
            <a:r>
              <a:rPr sz="2400" dirty="0"/>
              <a:t> </a:t>
            </a:r>
            <a:r>
              <a:rPr sz="2400" dirty="0" err="1"/>
              <a:t>jazykov</a:t>
            </a:r>
            <a:r>
              <a:rPr sz="2400" dirty="0"/>
              <a:t> </a:t>
            </a:r>
            <a:r>
              <a:rPr sz="2400" dirty="0" err="1"/>
              <a:t>zákonným</a:t>
            </a:r>
            <a:r>
              <a:rPr sz="2400" dirty="0"/>
              <a:t> </a:t>
            </a:r>
            <a:r>
              <a:rPr sz="2400" dirty="0" err="1"/>
              <a:t>rámcom</a:t>
            </a:r>
            <a:r>
              <a:rPr sz="2400" dirty="0"/>
              <a:t>…</a:t>
            </a:r>
          </a:p>
        </p:txBody>
      </p:sp>
    </p:spTree>
    <p:extLst>
      <p:ext uri="{BB962C8B-B14F-4D97-AF65-F5344CB8AC3E}">
        <p14:creationId xmlns:p14="http://schemas.microsoft.com/office/powerpoint/2010/main" val="2533383515"/>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V septembri roku 2009 vstúpil do platnosti zákon č. 318/2009 Z. z., ktorým sa novelizoval zákon o štátnom jazyku z roku 1995.…"/>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sz="2400" dirty="0"/>
              <a:t>V </a:t>
            </a:r>
            <a:r>
              <a:rPr sz="2400" dirty="0" err="1"/>
              <a:t>septembri</a:t>
            </a:r>
            <a:r>
              <a:rPr sz="2400" dirty="0"/>
              <a:t> </a:t>
            </a:r>
            <a:r>
              <a:rPr sz="2400" dirty="0" err="1"/>
              <a:t>roku</a:t>
            </a:r>
            <a:r>
              <a:rPr sz="2400" dirty="0"/>
              <a:t> 2009 </a:t>
            </a:r>
            <a:r>
              <a:rPr sz="2400" dirty="0" err="1"/>
              <a:t>vstúpil</a:t>
            </a:r>
            <a:r>
              <a:rPr sz="2400" dirty="0"/>
              <a:t> do </a:t>
            </a:r>
            <a:r>
              <a:rPr sz="2400" dirty="0" err="1"/>
              <a:t>platnosti</a:t>
            </a:r>
            <a:r>
              <a:rPr sz="2400" dirty="0"/>
              <a:t> </a:t>
            </a:r>
            <a:r>
              <a:rPr sz="2400" dirty="0" err="1"/>
              <a:t>zákon</a:t>
            </a:r>
            <a:r>
              <a:rPr sz="2400" dirty="0"/>
              <a:t> č. 318/2009 Z. z., </a:t>
            </a:r>
            <a:r>
              <a:rPr sz="2400" dirty="0" err="1"/>
              <a:t>ktorým</a:t>
            </a:r>
            <a:r>
              <a:rPr sz="2400" dirty="0"/>
              <a:t> </a:t>
            </a:r>
            <a:r>
              <a:rPr sz="2400" dirty="0" err="1"/>
              <a:t>sa</a:t>
            </a:r>
            <a:r>
              <a:rPr sz="2400" dirty="0"/>
              <a:t> </a:t>
            </a:r>
            <a:r>
              <a:rPr sz="2400" dirty="0" err="1"/>
              <a:t>novelizoval</a:t>
            </a:r>
            <a:r>
              <a:rPr sz="2400" dirty="0"/>
              <a:t> </a:t>
            </a:r>
            <a:r>
              <a:rPr sz="2400" dirty="0" err="1"/>
              <a:t>zákon</a:t>
            </a:r>
            <a:r>
              <a:rPr sz="2400" dirty="0"/>
              <a:t> o </a:t>
            </a:r>
            <a:r>
              <a:rPr sz="2400" dirty="0" err="1"/>
              <a:t>štátnom</a:t>
            </a:r>
            <a:r>
              <a:rPr sz="2400" dirty="0"/>
              <a:t> </a:t>
            </a:r>
            <a:r>
              <a:rPr sz="2400" dirty="0" err="1"/>
              <a:t>jazyku</a:t>
            </a:r>
            <a:r>
              <a:rPr sz="2400" dirty="0"/>
              <a:t> z </a:t>
            </a:r>
            <a:r>
              <a:rPr sz="2400" dirty="0" err="1"/>
              <a:t>roku</a:t>
            </a:r>
            <a:r>
              <a:rPr sz="2400" dirty="0"/>
              <a:t> 1995. </a:t>
            </a:r>
          </a:p>
          <a:p>
            <a:pPr>
              <a:lnSpc>
                <a:spcPct val="150000"/>
              </a:lnSpc>
              <a:spcBef>
                <a:spcPts val="0"/>
              </a:spcBef>
            </a:pPr>
            <a:r>
              <a:rPr sz="2400" dirty="0" err="1"/>
              <a:t>Medzi</a:t>
            </a:r>
            <a:r>
              <a:rPr sz="2400" dirty="0"/>
              <a:t> </a:t>
            </a:r>
            <a:r>
              <a:rPr sz="2400" dirty="0" err="1"/>
              <a:t>inými</a:t>
            </a:r>
            <a:r>
              <a:rPr sz="2400" dirty="0"/>
              <a:t> </a:t>
            </a:r>
            <a:r>
              <a:rPr sz="2400" dirty="0" err="1"/>
              <a:t>sa</a:t>
            </a:r>
            <a:r>
              <a:rPr sz="2400" dirty="0"/>
              <a:t> </a:t>
            </a:r>
            <a:r>
              <a:rPr sz="2400" dirty="0" err="1"/>
              <a:t>opäť</a:t>
            </a:r>
            <a:r>
              <a:rPr sz="2400" dirty="0"/>
              <a:t> </a:t>
            </a:r>
            <a:r>
              <a:rPr sz="2400" dirty="0" err="1"/>
              <a:t>zaviedli</a:t>
            </a:r>
            <a:r>
              <a:rPr sz="2400" dirty="0"/>
              <a:t> </a:t>
            </a:r>
            <a:r>
              <a:rPr sz="2400" dirty="0" err="1"/>
              <a:t>pokuty</a:t>
            </a:r>
            <a:r>
              <a:rPr sz="2400" dirty="0"/>
              <a:t> </a:t>
            </a:r>
            <a:r>
              <a:rPr sz="2400" dirty="0" err="1"/>
              <a:t>za</a:t>
            </a:r>
            <a:r>
              <a:rPr sz="2400" dirty="0"/>
              <a:t> </a:t>
            </a:r>
            <a:r>
              <a:rPr sz="2400" dirty="0" err="1"/>
              <a:t>neplnenie</a:t>
            </a:r>
            <a:r>
              <a:rPr sz="2400" dirty="0"/>
              <a:t> </a:t>
            </a:r>
            <a:r>
              <a:rPr sz="2400" dirty="0" err="1"/>
              <a:t>povinností</a:t>
            </a:r>
            <a:r>
              <a:rPr sz="2400" dirty="0"/>
              <a:t> </a:t>
            </a:r>
            <a:r>
              <a:rPr sz="2400" dirty="0" err="1"/>
              <a:t>vyplývajúcich</a:t>
            </a:r>
            <a:r>
              <a:rPr sz="2400" dirty="0"/>
              <a:t> z </a:t>
            </a:r>
            <a:r>
              <a:rPr sz="2400" dirty="0" err="1"/>
              <a:t>tohto</a:t>
            </a:r>
            <a:r>
              <a:rPr sz="2400" dirty="0"/>
              <a:t> </a:t>
            </a:r>
            <a:r>
              <a:rPr sz="2400" dirty="0" err="1"/>
              <a:t>zákona</a:t>
            </a:r>
            <a:r>
              <a:rPr sz="2400" dirty="0"/>
              <a:t> </a:t>
            </a:r>
            <a:r>
              <a:rPr sz="2400" dirty="0" err="1"/>
              <a:t>fyzickým</a:t>
            </a:r>
            <a:r>
              <a:rPr sz="2400" dirty="0"/>
              <a:t> </a:t>
            </a:r>
            <a:r>
              <a:rPr sz="2400" dirty="0" err="1"/>
              <a:t>osobám</a:t>
            </a:r>
            <a:r>
              <a:rPr sz="2400" dirty="0"/>
              <a:t> </a:t>
            </a:r>
            <a:r>
              <a:rPr sz="2400" dirty="0" err="1"/>
              <a:t>podnikateľom</a:t>
            </a:r>
            <a:r>
              <a:rPr sz="2400" dirty="0"/>
              <a:t> </a:t>
            </a:r>
            <a:r>
              <a:rPr sz="2400" dirty="0" err="1"/>
              <a:t>alebo</a:t>
            </a:r>
            <a:r>
              <a:rPr sz="2400" dirty="0"/>
              <a:t> </a:t>
            </a:r>
            <a:r>
              <a:rPr sz="2400" dirty="0" err="1"/>
              <a:t>právnickým</a:t>
            </a:r>
            <a:r>
              <a:rPr sz="2400" dirty="0"/>
              <a:t> </a:t>
            </a:r>
            <a:r>
              <a:rPr sz="2400" dirty="0" err="1"/>
              <a:t>osobám</a:t>
            </a:r>
            <a:r>
              <a:rPr sz="2400" dirty="0"/>
              <a:t> (</a:t>
            </a:r>
            <a:r>
              <a:rPr sz="2400" dirty="0" err="1"/>
              <a:t>vo</a:t>
            </a:r>
            <a:r>
              <a:rPr sz="2400" dirty="0"/>
              <a:t> </a:t>
            </a:r>
            <a:r>
              <a:rPr sz="2400" dirty="0" err="1"/>
              <a:t>výške</a:t>
            </a:r>
            <a:r>
              <a:rPr sz="2400" dirty="0"/>
              <a:t> 100 - 5000 </a:t>
            </a:r>
            <a:r>
              <a:rPr sz="2400" dirty="0" err="1"/>
              <a:t>eur</a:t>
            </a:r>
            <a:r>
              <a:rPr sz="2400" dirty="0"/>
              <a:t>). </a:t>
            </a:r>
          </a:p>
          <a:p>
            <a:pPr>
              <a:lnSpc>
                <a:spcPct val="150000"/>
              </a:lnSpc>
              <a:spcBef>
                <a:spcPts val="0"/>
              </a:spcBef>
            </a:pPr>
            <a:r>
              <a:rPr sz="2400" dirty="0" err="1"/>
              <a:t>Podľa</a:t>
            </a:r>
            <a:r>
              <a:rPr sz="2400" dirty="0"/>
              <a:t> §10 je </a:t>
            </a:r>
            <a:r>
              <a:rPr sz="2400" dirty="0" err="1"/>
              <a:t>Ministerstvo</a:t>
            </a:r>
            <a:r>
              <a:rPr sz="2400" dirty="0"/>
              <a:t> </a:t>
            </a:r>
            <a:r>
              <a:rPr sz="2400" dirty="0" err="1"/>
              <a:t>kultúry</a:t>
            </a:r>
            <a:r>
              <a:rPr sz="2400" dirty="0"/>
              <a:t> </a:t>
            </a:r>
            <a:r>
              <a:rPr sz="2400" dirty="0" err="1"/>
              <a:t>povinné</a:t>
            </a:r>
            <a:r>
              <a:rPr sz="2400" dirty="0"/>
              <a:t> </a:t>
            </a:r>
            <a:r>
              <a:rPr sz="2400" dirty="0" err="1"/>
              <a:t>každé</a:t>
            </a:r>
            <a:r>
              <a:rPr sz="2400" dirty="0"/>
              <a:t> </a:t>
            </a:r>
            <a:r>
              <a:rPr sz="2400" dirty="0" err="1"/>
              <a:t>dva</a:t>
            </a:r>
            <a:r>
              <a:rPr sz="2400" dirty="0"/>
              <a:t> </a:t>
            </a:r>
            <a:r>
              <a:rPr sz="2400" dirty="0" err="1"/>
              <a:t>roky</a:t>
            </a:r>
            <a:r>
              <a:rPr sz="2400" dirty="0"/>
              <a:t> </a:t>
            </a:r>
            <a:r>
              <a:rPr sz="2400" dirty="0" err="1"/>
              <a:t>predkladať</a:t>
            </a:r>
            <a:r>
              <a:rPr sz="2400" dirty="0"/>
              <a:t> </a:t>
            </a:r>
            <a:r>
              <a:rPr sz="2400" dirty="0" err="1"/>
              <a:t>vláde</a:t>
            </a:r>
            <a:r>
              <a:rPr sz="2400" dirty="0"/>
              <a:t> </a:t>
            </a:r>
            <a:r>
              <a:rPr sz="2400" dirty="0" err="1"/>
              <a:t>Slovenskej</a:t>
            </a:r>
            <a:r>
              <a:rPr sz="2400" dirty="0"/>
              <a:t> </a:t>
            </a:r>
            <a:r>
              <a:rPr sz="2400" dirty="0" err="1"/>
              <a:t>republiky</a:t>
            </a:r>
            <a:r>
              <a:rPr sz="2400" dirty="0"/>
              <a:t> </a:t>
            </a:r>
            <a:r>
              <a:rPr sz="2400" dirty="0" err="1"/>
              <a:t>správu</a:t>
            </a:r>
            <a:r>
              <a:rPr sz="2400" dirty="0"/>
              <a:t> o </a:t>
            </a:r>
            <a:r>
              <a:rPr sz="2400" dirty="0" err="1"/>
              <a:t>používaní</a:t>
            </a:r>
            <a:r>
              <a:rPr sz="2400" dirty="0"/>
              <a:t> </a:t>
            </a:r>
            <a:r>
              <a:rPr sz="2400" dirty="0" err="1"/>
              <a:t>štátneho</a:t>
            </a:r>
            <a:r>
              <a:rPr sz="2400" dirty="0"/>
              <a:t> </a:t>
            </a:r>
            <a:r>
              <a:rPr sz="2400" dirty="0" err="1"/>
              <a:t>jazyka</a:t>
            </a:r>
            <a:r>
              <a:rPr sz="2400" dirty="0"/>
              <a:t>.</a:t>
            </a:r>
          </a:p>
        </p:txBody>
      </p:sp>
    </p:spTree>
    <p:extLst>
      <p:ext uri="{BB962C8B-B14F-4D97-AF65-F5344CB8AC3E}">
        <p14:creationId xmlns:p14="http://schemas.microsoft.com/office/powerpoint/2010/main" val="119790363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449796"/>
            <a:ext cx="10515600" cy="938742"/>
          </a:xfrm>
        </p:spPr>
        <p:txBody>
          <a:bodyPr>
            <a:normAutofit/>
          </a:bodyPr>
          <a:lstStyle/>
          <a:p>
            <a:r>
              <a:rPr lang="hu-HU" sz="4000" b="1" cap="all" dirty="0" err="1">
                <a:latin typeface="+mn-lt"/>
              </a:rPr>
              <a:t>Jazykové</a:t>
            </a:r>
            <a:r>
              <a:rPr lang="hu-HU" sz="4000" b="1" cap="all" dirty="0">
                <a:latin typeface="+mn-lt"/>
              </a:rPr>
              <a:t> </a:t>
            </a:r>
            <a:r>
              <a:rPr lang="hu-HU" sz="4000" b="1" cap="all" dirty="0" err="1">
                <a:latin typeface="+mn-lt"/>
              </a:rPr>
              <a:t>plánovanie</a:t>
            </a:r>
            <a:endParaRPr lang="hu-HU" sz="4000" b="1" dirty="0">
              <a:latin typeface="+mn-lt"/>
            </a:endParaRPr>
          </a:p>
        </p:txBody>
      </p:sp>
      <p:sp>
        <p:nvSpPr>
          <p:cNvPr id="3" name="Tartalom helye 2"/>
          <p:cNvSpPr>
            <a:spLocks noGrp="1"/>
          </p:cNvSpPr>
          <p:nvPr>
            <p:ph idx="1"/>
          </p:nvPr>
        </p:nvSpPr>
        <p:spPr>
          <a:xfrm>
            <a:off x="838200" y="1430867"/>
            <a:ext cx="10515600" cy="4746096"/>
          </a:xfrm>
        </p:spPr>
        <p:txBody>
          <a:bodyPr>
            <a:noAutofit/>
          </a:bodyPr>
          <a:lstStyle/>
          <a:p>
            <a:pPr>
              <a:lnSpc>
                <a:spcPct val="170000"/>
              </a:lnSpc>
              <a:spcBef>
                <a:spcPts val="0"/>
              </a:spcBef>
            </a:pPr>
            <a:r>
              <a:rPr lang="hu-HU" sz="1800" cap="all" dirty="0" err="1"/>
              <a:t>Jazykové</a:t>
            </a:r>
            <a:r>
              <a:rPr lang="hu-HU" sz="1800" cap="all" dirty="0"/>
              <a:t> </a:t>
            </a:r>
            <a:r>
              <a:rPr lang="hu-HU" sz="1800" cap="all" dirty="0" err="1"/>
              <a:t>plánovanie</a:t>
            </a:r>
            <a:r>
              <a:rPr lang="hu-HU" sz="1800" cap="all" dirty="0"/>
              <a:t> </a:t>
            </a:r>
            <a:r>
              <a:rPr lang="hu-HU" sz="1800" dirty="0" err="1"/>
              <a:t>ako</a:t>
            </a:r>
            <a:r>
              <a:rPr lang="hu-HU" sz="1800" dirty="0"/>
              <a:t> </a:t>
            </a:r>
            <a:r>
              <a:rPr lang="hu-HU" sz="1800" dirty="0" err="1"/>
              <a:t>smer</a:t>
            </a:r>
            <a:r>
              <a:rPr lang="hu-HU" sz="1800" dirty="0"/>
              <a:t> </a:t>
            </a:r>
            <a:r>
              <a:rPr lang="hu-HU" sz="1800" dirty="0" err="1"/>
              <a:t>sociolingvistiky</a:t>
            </a:r>
            <a:r>
              <a:rPr lang="hu-HU" sz="1800" dirty="0"/>
              <a:t> </a:t>
            </a:r>
            <a:r>
              <a:rPr lang="hu-HU" sz="1800" dirty="0" err="1"/>
              <a:t>sa</a:t>
            </a:r>
            <a:r>
              <a:rPr lang="hu-HU" sz="1800" dirty="0"/>
              <a:t> </a:t>
            </a:r>
            <a:r>
              <a:rPr lang="hu-HU" sz="1800" dirty="0" err="1"/>
              <a:t>etablovalo</a:t>
            </a:r>
            <a:r>
              <a:rPr lang="hu-HU" sz="1800" dirty="0"/>
              <a:t> v 60. </a:t>
            </a:r>
            <a:r>
              <a:rPr lang="hu-HU" sz="1800" dirty="0" err="1"/>
              <a:t>rokoch</a:t>
            </a:r>
            <a:r>
              <a:rPr lang="hu-HU" sz="1800" dirty="0"/>
              <a:t> 20. </a:t>
            </a:r>
            <a:r>
              <a:rPr lang="hu-HU" sz="1800" dirty="0" err="1"/>
              <a:t>storočia</a:t>
            </a:r>
            <a:endParaRPr lang="hu-HU" sz="1800" dirty="0"/>
          </a:p>
          <a:p>
            <a:pPr>
              <a:lnSpc>
                <a:spcPct val="170000"/>
              </a:lnSpc>
              <a:spcBef>
                <a:spcPts val="0"/>
              </a:spcBef>
            </a:pPr>
            <a:r>
              <a:rPr lang="hu-HU" sz="1800" dirty="0"/>
              <a:t>„</a:t>
            </a:r>
            <a:r>
              <a:rPr lang="hu-HU" sz="1800" dirty="0" err="1"/>
              <a:t>pôsobiť</a:t>
            </a:r>
            <a:r>
              <a:rPr lang="hu-HU" sz="1800" dirty="0"/>
              <a:t> </a:t>
            </a:r>
            <a:r>
              <a:rPr lang="hu-HU" sz="1800" dirty="0" err="1"/>
              <a:t>zmeny</a:t>
            </a:r>
            <a:r>
              <a:rPr lang="hu-HU" sz="1800" dirty="0"/>
              <a:t> v </a:t>
            </a:r>
            <a:r>
              <a:rPr lang="hu-HU" sz="1800" dirty="0" err="1"/>
              <a:t>jazyku</a:t>
            </a:r>
            <a:r>
              <a:rPr lang="hu-HU" sz="1800" dirty="0"/>
              <a:t> </a:t>
            </a:r>
            <a:r>
              <a:rPr lang="hu-HU" sz="1800" dirty="0" err="1"/>
              <a:t>alebo</a:t>
            </a:r>
            <a:r>
              <a:rPr lang="hu-HU" sz="1800" dirty="0"/>
              <a:t> </a:t>
            </a:r>
            <a:r>
              <a:rPr lang="hu-HU" sz="1800" dirty="0" err="1"/>
              <a:t>v</a:t>
            </a:r>
            <a:r>
              <a:rPr lang="hu-HU" sz="1800" dirty="0"/>
              <a:t> </a:t>
            </a:r>
            <a:r>
              <a:rPr lang="hu-HU" sz="1800" dirty="0" err="1"/>
              <a:t>jazykových</a:t>
            </a:r>
            <a:r>
              <a:rPr lang="hu-HU" sz="1800" dirty="0"/>
              <a:t> </a:t>
            </a:r>
            <a:r>
              <a:rPr lang="hu-HU" sz="1800" dirty="0" err="1"/>
              <a:t>aktivitách</a:t>
            </a:r>
            <a:r>
              <a:rPr lang="hu-HU" sz="1800" dirty="0"/>
              <a:t>”</a:t>
            </a:r>
          </a:p>
          <a:p>
            <a:pPr>
              <a:lnSpc>
                <a:spcPct val="170000"/>
              </a:lnSpc>
              <a:spcBef>
                <a:spcPts val="0"/>
              </a:spcBef>
            </a:pPr>
            <a:r>
              <a:rPr lang="sk-SK" sz="1800" dirty="0"/>
              <a:t>NEKVAPIL, </a:t>
            </a:r>
            <a:r>
              <a:rPr lang="sk-SK" sz="1800" dirty="0" err="1"/>
              <a:t>Jiří</a:t>
            </a:r>
            <a:r>
              <a:rPr lang="sk-SK" sz="1800" dirty="0"/>
              <a:t> 2006. </a:t>
            </a:r>
            <a:r>
              <a:rPr lang="sk-SK" sz="1800" dirty="0" err="1"/>
              <a:t>From</a:t>
            </a:r>
            <a:r>
              <a:rPr lang="sk-SK" sz="1800" dirty="0"/>
              <a:t> </a:t>
            </a:r>
            <a:r>
              <a:rPr lang="sk-SK" sz="1800" dirty="0" err="1"/>
              <a:t>language</a:t>
            </a:r>
            <a:r>
              <a:rPr lang="sk-SK" sz="1800" dirty="0"/>
              <a:t> </a:t>
            </a:r>
            <a:r>
              <a:rPr lang="sk-SK" sz="1800" dirty="0" err="1"/>
              <a:t>planning</a:t>
            </a:r>
            <a:r>
              <a:rPr lang="sk-SK" sz="1800" dirty="0"/>
              <a:t> to </a:t>
            </a:r>
            <a:r>
              <a:rPr lang="sk-SK" sz="1800" dirty="0" err="1"/>
              <a:t>language</a:t>
            </a:r>
            <a:r>
              <a:rPr lang="sk-SK" sz="1800" dirty="0"/>
              <a:t> management. In: </a:t>
            </a:r>
            <a:r>
              <a:rPr lang="sk-SK" sz="1800" i="1" dirty="0" err="1"/>
              <a:t>Sociolinguistica</a:t>
            </a:r>
            <a:r>
              <a:rPr lang="sk-SK" sz="1800" i="1" dirty="0"/>
              <a:t>: </a:t>
            </a:r>
            <a:r>
              <a:rPr lang="sk-SK" sz="1800" i="1" dirty="0" err="1"/>
              <a:t>Internationales</a:t>
            </a:r>
            <a:r>
              <a:rPr lang="sk-SK" sz="1800" i="1" dirty="0"/>
              <a:t> </a:t>
            </a:r>
            <a:r>
              <a:rPr lang="sk-SK" sz="1800" i="1" dirty="0" err="1"/>
              <a:t>Jahrbuch</a:t>
            </a:r>
            <a:r>
              <a:rPr lang="sk-SK" sz="1800" i="1" dirty="0"/>
              <a:t> </a:t>
            </a:r>
            <a:r>
              <a:rPr lang="sk-SK" sz="1800" i="1" dirty="0" err="1"/>
              <a:t>fu¨r</a:t>
            </a:r>
            <a:r>
              <a:rPr lang="sk-SK" sz="1800" i="1" dirty="0"/>
              <a:t> </a:t>
            </a:r>
            <a:r>
              <a:rPr lang="sk-SK" sz="1800" i="1" dirty="0" err="1"/>
              <a:t>europa¨ische</a:t>
            </a:r>
            <a:r>
              <a:rPr lang="sk-SK" sz="1800" i="1" dirty="0"/>
              <a:t> </a:t>
            </a:r>
            <a:r>
              <a:rPr lang="sk-SK" sz="1800" i="1" dirty="0" err="1"/>
              <a:t>Soziolinguistik</a:t>
            </a:r>
            <a:r>
              <a:rPr lang="sk-SK" sz="1800" i="1" dirty="0"/>
              <a:t>, </a:t>
            </a:r>
            <a:r>
              <a:rPr lang="sk-SK" sz="1800" dirty="0"/>
              <a:t>20, 92–104.</a:t>
            </a:r>
          </a:p>
          <a:p>
            <a:pPr>
              <a:lnSpc>
                <a:spcPct val="170000"/>
              </a:lnSpc>
              <a:spcBef>
                <a:spcPts val="0"/>
              </a:spcBef>
            </a:pPr>
            <a:r>
              <a:rPr lang="sk-SK" sz="1800" dirty="0"/>
              <a:t>NEKVAPIL, </a:t>
            </a:r>
            <a:r>
              <a:rPr lang="sk-SK" sz="1800" dirty="0" err="1"/>
              <a:t>Jiří</a:t>
            </a:r>
            <a:r>
              <a:rPr lang="sk-SK" sz="1800" dirty="0"/>
              <a:t> 2009. </a:t>
            </a:r>
            <a:r>
              <a:rPr lang="sk-SK" sz="1800" dirty="0" err="1"/>
              <a:t>The</a:t>
            </a:r>
            <a:r>
              <a:rPr lang="sk-SK" sz="1800" dirty="0"/>
              <a:t> </a:t>
            </a:r>
            <a:r>
              <a:rPr lang="sk-SK" sz="1800" dirty="0" err="1"/>
              <a:t>integrative</a:t>
            </a:r>
            <a:r>
              <a:rPr lang="sk-SK" sz="1800" dirty="0"/>
              <a:t> </a:t>
            </a:r>
            <a:r>
              <a:rPr lang="sk-SK" sz="1800" dirty="0" err="1"/>
              <a:t>potential</a:t>
            </a:r>
            <a:r>
              <a:rPr lang="sk-SK" sz="1800" dirty="0"/>
              <a:t> of </a:t>
            </a:r>
            <a:r>
              <a:rPr lang="sk-SK" sz="1800" dirty="0" err="1"/>
              <a:t>language</a:t>
            </a:r>
            <a:r>
              <a:rPr lang="sk-SK" sz="1800" dirty="0"/>
              <a:t> management </a:t>
            </a:r>
            <a:r>
              <a:rPr lang="sk-SK" sz="1800" dirty="0" err="1"/>
              <a:t>theory</a:t>
            </a:r>
            <a:r>
              <a:rPr lang="sk-SK" sz="1800" dirty="0"/>
              <a:t>. In: </a:t>
            </a:r>
            <a:r>
              <a:rPr lang="sk-SK" sz="1800" i="1" dirty="0" err="1"/>
              <a:t>Language</a:t>
            </a:r>
            <a:r>
              <a:rPr lang="sk-SK" sz="1800" i="1" dirty="0"/>
              <a:t> management in </a:t>
            </a:r>
            <a:r>
              <a:rPr lang="sk-SK" sz="1800" i="1" dirty="0" err="1"/>
              <a:t>contact</a:t>
            </a:r>
            <a:r>
              <a:rPr lang="sk-SK" sz="1800" i="1" dirty="0"/>
              <a:t> </a:t>
            </a:r>
            <a:r>
              <a:rPr lang="sk-SK" sz="1800" i="1" dirty="0" err="1"/>
              <a:t>situations</a:t>
            </a:r>
            <a:r>
              <a:rPr lang="sk-SK" sz="1800" i="1" dirty="0"/>
              <a:t>: </a:t>
            </a:r>
            <a:r>
              <a:rPr lang="sk-SK" sz="1800" i="1" dirty="0" err="1"/>
              <a:t>Perspectives</a:t>
            </a:r>
            <a:r>
              <a:rPr lang="sk-SK" sz="1800" i="1" dirty="0"/>
              <a:t> </a:t>
            </a:r>
            <a:r>
              <a:rPr lang="sk-SK" sz="1800" i="1" dirty="0" err="1"/>
              <a:t>from</a:t>
            </a:r>
            <a:r>
              <a:rPr lang="sk-SK" sz="1800" i="1" dirty="0"/>
              <a:t> </a:t>
            </a:r>
            <a:r>
              <a:rPr lang="sk-SK" sz="1800" i="1" dirty="0" err="1"/>
              <a:t>three</a:t>
            </a:r>
            <a:r>
              <a:rPr lang="sk-SK" sz="1800" i="1" dirty="0"/>
              <a:t> </a:t>
            </a:r>
            <a:r>
              <a:rPr lang="sk-SK" sz="1800" i="1" dirty="0" err="1"/>
              <a:t>continents</a:t>
            </a:r>
            <a:r>
              <a:rPr lang="sk-SK" sz="1800" dirty="0"/>
              <a:t> 1–11. Frankfurt </a:t>
            </a:r>
            <a:r>
              <a:rPr lang="sk-SK" sz="1800" dirty="0" err="1"/>
              <a:t>am</a:t>
            </a:r>
            <a:r>
              <a:rPr lang="sk-SK" sz="1800" dirty="0"/>
              <a:t> </a:t>
            </a:r>
            <a:r>
              <a:rPr lang="sk-SK" sz="1800" dirty="0" err="1"/>
              <a:t>Main</a:t>
            </a:r>
            <a:r>
              <a:rPr lang="sk-SK" sz="1800" dirty="0"/>
              <a:t>: Peter </a:t>
            </a:r>
            <a:r>
              <a:rPr lang="sk-SK" sz="1800" dirty="0" err="1"/>
              <a:t>Lang</a:t>
            </a:r>
            <a:r>
              <a:rPr lang="sk-SK" sz="1800" dirty="0"/>
              <a:t>.</a:t>
            </a:r>
          </a:p>
          <a:p>
            <a:pPr>
              <a:lnSpc>
                <a:spcPct val="170000"/>
              </a:lnSpc>
              <a:spcBef>
                <a:spcPts val="0"/>
              </a:spcBef>
            </a:pPr>
            <a:r>
              <a:rPr lang="hu-HU" sz="1800" dirty="0" err="1"/>
              <a:t>rozlišujú</a:t>
            </a:r>
            <a:r>
              <a:rPr lang="hu-HU" sz="1800" dirty="0"/>
              <a:t> </a:t>
            </a:r>
            <a:r>
              <a:rPr lang="hu-HU" sz="1800" dirty="0" err="1"/>
              <a:t>sa</a:t>
            </a:r>
            <a:r>
              <a:rPr lang="hu-HU" sz="1800" dirty="0"/>
              <a:t> </a:t>
            </a:r>
            <a:r>
              <a:rPr lang="hu-HU" sz="1800" dirty="0" err="1"/>
              <a:t>tri</a:t>
            </a:r>
            <a:r>
              <a:rPr lang="hu-HU" sz="1800" dirty="0"/>
              <a:t> </a:t>
            </a:r>
            <a:r>
              <a:rPr lang="hu-HU" sz="1800" dirty="0" err="1"/>
              <a:t>čiastkové</a:t>
            </a:r>
            <a:r>
              <a:rPr lang="hu-HU" sz="1800" dirty="0"/>
              <a:t> </a:t>
            </a:r>
            <a:r>
              <a:rPr lang="hu-HU" sz="1800" dirty="0" err="1"/>
              <a:t>podoby</a:t>
            </a:r>
            <a:r>
              <a:rPr lang="hu-HU" sz="1800" dirty="0"/>
              <a:t> </a:t>
            </a:r>
            <a:r>
              <a:rPr lang="hu-HU" sz="1800" dirty="0" err="1"/>
              <a:t>plánovania</a:t>
            </a:r>
            <a:r>
              <a:rPr lang="hu-HU" sz="1800" dirty="0"/>
              <a:t>: </a:t>
            </a:r>
          </a:p>
          <a:p>
            <a:pPr>
              <a:lnSpc>
                <a:spcPct val="170000"/>
              </a:lnSpc>
              <a:spcBef>
                <a:spcPts val="0"/>
              </a:spcBef>
              <a:buFont typeface="Wingdings" panose="05000000000000000000" pitchFamily="2" charset="2"/>
              <a:buChar char="à"/>
            </a:pPr>
            <a:r>
              <a:rPr lang="hu-HU" sz="1800" dirty="0" err="1"/>
              <a:t>statusové</a:t>
            </a:r>
            <a:endParaRPr lang="hu-HU" sz="1800" dirty="0"/>
          </a:p>
          <a:p>
            <a:pPr>
              <a:lnSpc>
                <a:spcPct val="170000"/>
              </a:lnSpc>
              <a:spcBef>
                <a:spcPts val="0"/>
              </a:spcBef>
              <a:buFont typeface="Wingdings" panose="05000000000000000000" pitchFamily="2" charset="2"/>
              <a:buChar char="à"/>
            </a:pPr>
            <a:r>
              <a:rPr lang="hu-HU" sz="1800" dirty="0" err="1"/>
              <a:t>korpusové</a:t>
            </a:r>
            <a:endParaRPr lang="hu-HU" sz="1800" dirty="0"/>
          </a:p>
          <a:p>
            <a:pPr>
              <a:lnSpc>
                <a:spcPct val="170000"/>
              </a:lnSpc>
              <a:spcBef>
                <a:spcPts val="0"/>
              </a:spcBef>
              <a:buFont typeface="Wingdings" panose="05000000000000000000" pitchFamily="2" charset="2"/>
              <a:buChar char="à"/>
            </a:pPr>
            <a:r>
              <a:rPr lang="hu-HU" sz="1800" dirty="0" err="1"/>
              <a:t>akvizičné</a:t>
            </a:r>
            <a:endParaRPr lang="hu-HU" sz="1800" dirty="0"/>
          </a:p>
        </p:txBody>
      </p:sp>
    </p:spTree>
    <p:extLst>
      <p:ext uri="{BB962C8B-B14F-4D97-AF65-F5344CB8AC3E}">
        <p14:creationId xmlns:p14="http://schemas.microsoft.com/office/powerpoint/2010/main" val="3923905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strú diskusiu priniesla novelizácia zákona o štátnom jazyku v roku 2009.…"/>
          <p:cNvSpPr txBox="1">
            <a:spLocks noGrp="1"/>
          </p:cNvSpPr>
          <p:nvPr>
            <p:ph type="body" idx="1"/>
          </p:nvPr>
        </p:nvSpPr>
        <p:spPr>
          <a:xfrm>
            <a:off x="892969" y="719667"/>
            <a:ext cx="10406063" cy="5245365"/>
          </a:xfrm>
          <a:prstGeom prst="rect">
            <a:avLst/>
          </a:prstGeom>
        </p:spPr>
        <p:txBody>
          <a:bodyPr>
            <a:normAutofit fontScale="85000" lnSpcReduction="10000"/>
          </a:bodyPr>
          <a:lstStyle/>
          <a:p>
            <a:pPr marL="231270" indent="-231270" defTabSz="303956">
              <a:lnSpc>
                <a:spcPct val="150000"/>
              </a:lnSpc>
              <a:spcBef>
                <a:spcPts val="0"/>
              </a:spcBef>
              <a:defRPr sz="2368"/>
            </a:pPr>
            <a:r>
              <a:rPr dirty="0" err="1"/>
              <a:t>Ostrú</a:t>
            </a:r>
            <a:r>
              <a:rPr dirty="0"/>
              <a:t> </a:t>
            </a:r>
            <a:r>
              <a:rPr dirty="0" err="1"/>
              <a:t>diskusiu</a:t>
            </a:r>
            <a:r>
              <a:rPr dirty="0"/>
              <a:t> </a:t>
            </a:r>
            <a:r>
              <a:rPr dirty="0" err="1"/>
              <a:t>priniesla</a:t>
            </a:r>
            <a:r>
              <a:rPr dirty="0"/>
              <a:t> </a:t>
            </a:r>
            <a:r>
              <a:rPr dirty="0" err="1"/>
              <a:t>novelizácia</a:t>
            </a:r>
            <a:r>
              <a:rPr dirty="0"/>
              <a:t> </a:t>
            </a:r>
            <a:r>
              <a:rPr dirty="0" err="1"/>
              <a:t>zákona</a:t>
            </a:r>
            <a:r>
              <a:rPr dirty="0"/>
              <a:t> o </a:t>
            </a:r>
            <a:r>
              <a:rPr dirty="0" err="1"/>
              <a:t>štátnom</a:t>
            </a:r>
            <a:r>
              <a:rPr dirty="0"/>
              <a:t> </a:t>
            </a:r>
            <a:r>
              <a:rPr dirty="0" err="1"/>
              <a:t>jazyku</a:t>
            </a:r>
            <a:r>
              <a:rPr dirty="0"/>
              <a:t> v </a:t>
            </a:r>
            <a:r>
              <a:rPr dirty="0" err="1"/>
              <a:t>roku</a:t>
            </a:r>
            <a:r>
              <a:rPr dirty="0"/>
              <a:t> 2009. </a:t>
            </a:r>
          </a:p>
          <a:p>
            <a:pPr marL="231270" indent="-231270" defTabSz="303956">
              <a:lnSpc>
                <a:spcPct val="150000"/>
              </a:lnSpc>
              <a:spcBef>
                <a:spcPts val="0"/>
              </a:spcBef>
              <a:defRPr sz="2368"/>
            </a:pPr>
            <a:r>
              <a:rPr dirty="0"/>
              <a:t>Do </a:t>
            </a:r>
            <a:r>
              <a:rPr dirty="0" err="1"/>
              <a:t>nej</a:t>
            </a:r>
            <a:r>
              <a:rPr dirty="0"/>
              <a:t>, </a:t>
            </a:r>
            <a:r>
              <a:rPr dirty="0" err="1"/>
              <a:t>ako</a:t>
            </a:r>
            <a:r>
              <a:rPr dirty="0"/>
              <a:t> </a:t>
            </a:r>
            <a:r>
              <a:rPr dirty="0" err="1"/>
              <a:t>pripomína</a:t>
            </a:r>
            <a:r>
              <a:rPr dirty="0"/>
              <a:t> S. </a:t>
            </a:r>
            <a:r>
              <a:rPr dirty="0" err="1"/>
              <a:t>Ondrejovič</a:t>
            </a:r>
            <a:r>
              <a:rPr dirty="0"/>
              <a:t> (2012), </a:t>
            </a:r>
            <a:r>
              <a:rPr dirty="0" err="1"/>
              <a:t>sa</a:t>
            </a:r>
            <a:r>
              <a:rPr dirty="0"/>
              <a:t> </a:t>
            </a:r>
            <a:r>
              <a:rPr dirty="0" err="1"/>
              <a:t>zapojili</a:t>
            </a:r>
            <a:r>
              <a:rPr dirty="0"/>
              <a:t> </a:t>
            </a:r>
            <a:r>
              <a:rPr dirty="0" err="1"/>
              <a:t>nielen</a:t>
            </a:r>
            <a:r>
              <a:rPr dirty="0"/>
              <a:t> </a:t>
            </a:r>
            <a:r>
              <a:rPr dirty="0" err="1"/>
              <a:t>politici</a:t>
            </a:r>
            <a:r>
              <a:rPr dirty="0"/>
              <a:t>, ale </a:t>
            </a:r>
            <a:r>
              <a:rPr dirty="0" err="1"/>
              <a:t>aj</a:t>
            </a:r>
            <a:r>
              <a:rPr dirty="0"/>
              <a:t> </a:t>
            </a:r>
            <a:r>
              <a:rPr dirty="0" err="1"/>
              <a:t>jazykovedci</a:t>
            </a:r>
            <a:r>
              <a:rPr dirty="0"/>
              <a:t> a </a:t>
            </a:r>
            <a:r>
              <a:rPr dirty="0" err="1"/>
              <a:t>šarvátky</a:t>
            </a:r>
            <a:r>
              <a:rPr dirty="0"/>
              <a:t> </a:t>
            </a:r>
            <a:r>
              <a:rPr dirty="0" err="1"/>
              <a:t>sa</a:t>
            </a:r>
            <a:r>
              <a:rPr dirty="0"/>
              <a:t> </a:t>
            </a:r>
            <a:r>
              <a:rPr dirty="0" err="1"/>
              <a:t>sústreďovali</a:t>
            </a:r>
            <a:r>
              <a:rPr dirty="0"/>
              <a:t> </a:t>
            </a:r>
            <a:r>
              <a:rPr dirty="0" err="1"/>
              <a:t>skôr</a:t>
            </a:r>
            <a:r>
              <a:rPr dirty="0"/>
              <a:t> </a:t>
            </a:r>
            <a:r>
              <a:rPr dirty="0" err="1"/>
              <a:t>na</a:t>
            </a:r>
            <a:r>
              <a:rPr dirty="0"/>
              <a:t> to, </a:t>
            </a:r>
            <a:r>
              <a:rPr dirty="0" err="1"/>
              <a:t>či</a:t>
            </a:r>
            <a:r>
              <a:rPr dirty="0"/>
              <a:t> </a:t>
            </a:r>
            <a:r>
              <a:rPr dirty="0" err="1"/>
              <a:t>sú</a:t>
            </a:r>
            <a:r>
              <a:rPr dirty="0"/>
              <a:t> </a:t>
            </a:r>
            <a:r>
              <a:rPr dirty="0" err="1"/>
              <a:t>alebo</a:t>
            </a:r>
            <a:r>
              <a:rPr dirty="0"/>
              <a:t> </a:t>
            </a:r>
            <a:r>
              <a:rPr dirty="0" err="1"/>
              <a:t>nie</a:t>
            </a:r>
            <a:r>
              <a:rPr dirty="0"/>
              <a:t> </a:t>
            </a:r>
            <a:r>
              <a:rPr dirty="0" err="1"/>
              <a:t>sú</a:t>
            </a:r>
            <a:r>
              <a:rPr dirty="0"/>
              <a:t> </a:t>
            </a:r>
            <a:r>
              <a:rPr dirty="0" err="1"/>
              <a:t>porušované</a:t>
            </a:r>
            <a:r>
              <a:rPr dirty="0"/>
              <a:t> </a:t>
            </a:r>
            <a:r>
              <a:rPr dirty="0" err="1"/>
              <a:t>práva</a:t>
            </a:r>
            <a:r>
              <a:rPr dirty="0"/>
              <a:t> </a:t>
            </a:r>
            <a:r>
              <a:rPr dirty="0" err="1"/>
              <a:t>menšín</a:t>
            </a:r>
            <a:r>
              <a:rPr dirty="0"/>
              <a:t>, a </a:t>
            </a:r>
            <a:r>
              <a:rPr dirty="0" err="1"/>
              <a:t>tak</a:t>
            </a:r>
            <a:r>
              <a:rPr dirty="0"/>
              <a:t> </a:t>
            </a:r>
            <a:r>
              <a:rPr dirty="0" err="1"/>
              <a:t>sa</a:t>
            </a:r>
            <a:r>
              <a:rPr dirty="0"/>
              <a:t> </a:t>
            </a:r>
            <a:r>
              <a:rPr dirty="0" err="1"/>
              <a:t>polemika</a:t>
            </a:r>
            <a:r>
              <a:rPr dirty="0"/>
              <a:t> </a:t>
            </a:r>
            <a:r>
              <a:rPr dirty="0" err="1"/>
              <a:t>posunula</a:t>
            </a:r>
            <a:r>
              <a:rPr dirty="0"/>
              <a:t> do </a:t>
            </a:r>
            <a:r>
              <a:rPr dirty="0" err="1"/>
              <a:t>roviny</a:t>
            </a:r>
            <a:r>
              <a:rPr dirty="0"/>
              <a:t> </a:t>
            </a:r>
            <a:r>
              <a:rPr dirty="0" err="1"/>
              <a:t>politickej</a:t>
            </a:r>
            <a:r>
              <a:rPr dirty="0"/>
              <a:t> </a:t>
            </a:r>
            <a:r>
              <a:rPr dirty="0" err="1"/>
              <a:t>či</a:t>
            </a:r>
            <a:r>
              <a:rPr dirty="0"/>
              <a:t> </a:t>
            </a:r>
            <a:r>
              <a:rPr dirty="0" err="1"/>
              <a:t>právnej</a:t>
            </a:r>
            <a:r>
              <a:rPr dirty="0"/>
              <a:t>. </a:t>
            </a:r>
          </a:p>
          <a:p>
            <a:pPr marL="231270" indent="-231270" defTabSz="303956">
              <a:lnSpc>
                <a:spcPct val="150000"/>
              </a:lnSpc>
              <a:spcBef>
                <a:spcPts val="0"/>
              </a:spcBef>
              <a:defRPr sz="2368"/>
            </a:pPr>
            <a:r>
              <a:rPr dirty="0" err="1"/>
              <a:t>Niektorí</a:t>
            </a:r>
            <a:r>
              <a:rPr dirty="0"/>
              <a:t> </a:t>
            </a:r>
            <a:r>
              <a:rPr dirty="0" err="1"/>
              <a:t>jazykovedci</a:t>
            </a:r>
            <a:r>
              <a:rPr dirty="0"/>
              <a:t> </a:t>
            </a:r>
            <a:r>
              <a:rPr dirty="0" err="1"/>
              <a:t>vyhlasovali</a:t>
            </a:r>
            <a:r>
              <a:rPr dirty="0"/>
              <a:t>, </a:t>
            </a:r>
            <a:r>
              <a:rPr dirty="0" err="1"/>
              <a:t>že</a:t>
            </a:r>
            <a:r>
              <a:rPr dirty="0"/>
              <a:t> </a:t>
            </a:r>
            <a:r>
              <a:rPr dirty="0" err="1"/>
              <a:t>jazyk</a:t>
            </a:r>
            <a:r>
              <a:rPr dirty="0"/>
              <a:t> </a:t>
            </a:r>
            <a:r>
              <a:rPr dirty="0" err="1"/>
              <a:t>treba</a:t>
            </a:r>
            <a:r>
              <a:rPr dirty="0"/>
              <a:t> </a:t>
            </a:r>
            <a:r>
              <a:rPr dirty="0" err="1"/>
              <a:t>chrániť</a:t>
            </a:r>
            <a:r>
              <a:rPr dirty="0"/>
              <a:t> </a:t>
            </a:r>
            <a:r>
              <a:rPr dirty="0" err="1"/>
              <a:t>pred</a:t>
            </a:r>
            <a:r>
              <a:rPr dirty="0"/>
              <a:t> </a:t>
            </a:r>
            <a:r>
              <a:rPr dirty="0" err="1"/>
              <a:t>nežiaducimi</a:t>
            </a:r>
            <a:r>
              <a:rPr dirty="0"/>
              <a:t> </a:t>
            </a:r>
            <a:r>
              <a:rPr dirty="0" err="1"/>
              <a:t>vplyvmi</a:t>
            </a:r>
            <a:r>
              <a:rPr dirty="0"/>
              <a:t> a </a:t>
            </a:r>
            <a:r>
              <a:rPr dirty="0" err="1"/>
              <a:t>žiadali</a:t>
            </a:r>
            <a:r>
              <a:rPr dirty="0"/>
              <a:t> </a:t>
            </a:r>
            <a:r>
              <a:rPr dirty="0" err="1"/>
              <a:t>posilnenie</a:t>
            </a:r>
            <a:r>
              <a:rPr dirty="0"/>
              <a:t> </a:t>
            </a:r>
            <a:r>
              <a:rPr dirty="0" err="1"/>
              <a:t>postavenia</a:t>
            </a:r>
            <a:r>
              <a:rPr dirty="0"/>
              <a:t> “</a:t>
            </a:r>
            <a:r>
              <a:rPr dirty="0" err="1"/>
              <a:t>spisovného</a:t>
            </a:r>
            <a:r>
              <a:rPr dirty="0"/>
              <a:t> </a:t>
            </a:r>
            <a:r>
              <a:rPr dirty="0" err="1"/>
              <a:t>slovenského</a:t>
            </a:r>
            <a:r>
              <a:rPr dirty="0"/>
              <a:t> </a:t>
            </a:r>
            <a:r>
              <a:rPr dirty="0" err="1"/>
              <a:t>jazyka</a:t>
            </a:r>
            <a:r>
              <a:rPr dirty="0"/>
              <a:t>”. </a:t>
            </a:r>
          </a:p>
          <a:p>
            <a:pPr marL="231270" indent="-231270" defTabSz="303956">
              <a:lnSpc>
                <a:spcPct val="150000"/>
              </a:lnSpc>
              <a:spcBef>
                <a:spcPts val="0"/>
              </a:spcBef>
              <a:defRPr sz="2368"/>
            </a:pPr>
            <a:r>
              <a:rPr dirty="0"/>
              <a:t>S. </a:t>
            </a:r>
            <a:r>
              <a:rPr dirty="0" err="1"/>
              <a:t>Ondrejovič</a:t>
            </a:r>
            <a:r>
              <a:rPr dirty="0"/>
              <a:t> </a:t>
            </a:r>
            <a:r>
              <a:rPr dirty="0" err="1"/>
              <a:t>pripomína</a:t>
            </a:r>
            <a:r>
              <a:rPr dirty="0"/>
              <a:t> </a:t>
            </a:r>
            <a:r>
              <a:rPr dirty="0" err="1"/>
              <a:t>aj</a:t>
            </a:r>
            <a:r>
              <a:rPr dirty="0"/>
              <a:t> </a:t>
            </a:r>
            <a:r>
              <a:rPr dirty="0" err="1"/>
              <a:t>petície</a:t>
            </a:r>
            <a:r>
              <a:rPr dirty="0"/>
              <a:t> </a:t>
            </a:r>
            <a:r>
              <a:rPr dirty="0" err="1"/>
              <a:t>za</a:t>
            </a:r>
            <a:r>
              <a:rPr dirty="0"/>
              <a:t> </a:t>
            </a:r>
            <a:r>
              <a:rPr dirty="0" err="1"/>
              <a:t>vyhlásenie</a:t>
            </a:r>
            <a:r>
              <a:rPr dirty="0"/>
              <a:t> </a:t>
            </a:r>
            <a:r>
              <a:rPr dirty="0" err="1"/>
              <a:t>slovenčiny</a:t>
            </a:r>
            <a:r>
              <a:rPr dirty="0"/>
              <a:t> </a:t>
            </a:r>
            <a:r>
              <a:rPr dirty="0" err="1"/>
              <a:t>ako</a:t>
            </a:r>
            <a:r>
              <a:rPr dirty="0"/>
              <a:t> </a:t>
            </a:r>
            <a:r>
              <a:rPr dirty="0" err="1"/>
              <a:t>jediného</a:t>
            </a:r>
            <a:r>
              <a:rPr dirty="0"/>
              <a:t> </a:t>
            </a:r>
            <a:r>
              <a:rPr dirty="0" err="1"/>
              <a:t>úradného</a:t>
            </a:r>
            <a:r>
              <a:rPr dirty="0"/>
              <a:t> </a:t>
            </a:r>
            <a:r>
              <a:rPr dirty="0" err="1"/>
              <a:t>jazyka</a:t>
            </a:r>
            <a:r>
              <a:rPr dirty="0"/>
              <a:t> </a:t>
            </a:r>
            <a:r>
              <a:rPr dirty="0" err="1"/>
              <a:t>na</a:t>
            </a:r>
            <a:r>
              <a:rPr dirty="0"/>
              <a:t> </a:t>
            </a:r>
            <a:r>
              <a:rPr dirty="0" err="1"/>
              <a:t>Slovensku</a:t>
            </a:r>
            <a:r>
              <a:rPr dirty="0"/>
              <a:t> (</a:t>
            </a:r>
            <a:r>
              <a:rPr dirty="0" err="1"/>
              <a:t>heslá</a:t>
            </a:r>
            <a:r>
              <a:rPr dirty="0"/>
              <a:t> </a:t>
            </a:r>
            <a:r>
              <a:rPr dirty="0" err="1"/>
              <a:t>ako</a:t>
            </a:r>
            <a:r>
              <a:rPr dirty="0"/>
              <a:t> “Na </a:t>
            </a:r>
            <a:r>
              <a:rPr dirty="0" err="1"/>
              <a:t>Slovensku</a:t>
            </a:r>
            <a:r>
              <a:rPr dirty="0"/>
              <a:t> </a:t>
            </a:r>
            <a:r>
              <a:rPr dirty="0" err="1"/>
              <a:t>po</a:t>
            </a:r>
            <a:r>
              <a:rPr dirty="0"/>
              <a:t> </a:t>
            </a:r>
            <a:r>
              <a:rPr dirty="0" err="1"/>
              <a:t>slovensky</a:t>
            </a:r>
            <a:r>
              <a:rPr dirty="0"/>
              <a:t>!”, “</a:t>
            </a:r>
            <a:r>
              <a:rPr dirty="0" err="1"/>
              <a:t>Slovenčinu</a:t>
            </a:r>
            <a:r>
              <a:rPr dirty="0"/>
              <a:t> </a:t>
            </a:r>
            <a:r>
              <a:rPr dirty="0" err="1"/>
              <a:t>si</a:t>
            </a:r>
            <a:r>
              <a:rPr dirty="0"/>
              <a:t> </a:t>
            </a:r>
            <a:r>
              <a:rPr dirty="0" err="1"/>
              <a:t>nedáme</a:t>
            </a:r>
            <a:r>
              <a:rPr dirty="0"/>
              <a:t>!”). </a:t>
            </a:r>
          </a:p>
          <a:p>
            <a:pPr marL="231270" indent="-231270" defTabSz="303956">
              <a:lnSpc>
                <a:spcPct val="150000"/>
              </a:lnSpc>
              <a:spcBef>
                <a:spcPts val="0"/>
              </a:spcBef>
              <a:defRPr sz="2368"/>
            </a:pPr>
            <a:r>
              <a:rPr dirty="0"/>
              <a:t>Na </a:t>
            </a:r>
            <a:r>
              <a:rPr dirty="0" err="1"/>
              <a:t>druhej</a:t>
            </a:r>
            <a:r>
              <a:rPr dirty="0"/>
              <a:t> </a:t>
            </a:r>
            <a:r>
              <a:rPr dirty="0" err="1"/>
              <a:t>strane</a:t>
            </a:r>
            <a:r>
              <a:rPr dirty="0"/>
              <a:t> </a:t>
            </a:r>
            <a:r>
              <a:rPr dirty="0" err="1"/>
              <a:t>stáli</a:t>
            </a:r>
            <a:r>
              <a:rPr dirty="0"/>
              <a:t> </a:t>
            </a:r>
            <a:r>
              <a:rPr dirty="0" err="1"/>
              <a:t>jazykovedci</a:t>
            </a:r>
            <a:r>
              <a:rPr dirty="0"/>
              <a:t> </a:t>
            </a:r>
            <a:r>
              <a:rPr dirty="0" err="1"/>
              <a:t>Jazykovedného</a:t>
            </a:r>
            <a:r>
              <a:rPr dirty="0"/>
              <a:t> </a:t>
            </a:r>
            <a:r>
              <a:rPr dirty="0" err="1"/>
              <a:t>ústavu</a:t>
            </a:r>
            <a:r>
              <a:rPr dirty="0"/>
              <a:t> Ľ. </a:t>
            </a:r>
            <a:r>
              <a:rPr dirty="0" err="1"/>
              <a:t>Štúra</a:t>
            </a:r>
            <a:r>
              <a:rPr dirty="0"/>
              <a:t> </a:t>
            </a:r>
            <a:r>
              <a:rPr dirty="0" err="1"/>
              <a:t>Slovenskej</a:t>
            </a:r>
            <a:r>
              <a:rPr dirty="0"/>
              <a:t> </a:t>
            </a:r>
            <a:r>
              <a:rPr dirty="0" err="1"/>
              <a:t>akadémie</a:t>
            </a:r>
            <a:r>
              <a:rPr dirty="0"/>
              <a:t> vied (</a:t>
            </a:r>
            <a:r>
              <a:rPr dirty="0" err="1"/>
              <a:t>ďalej</a:t>
            </a:r>
            <a:r>
              <a:rPr dirty="0"/>
              <a:t> JÚĽŠ SAV) a </a:t>
            </a:r>
            <a:r>
              <a:rPr dirty="0" err="1"/>
              <a:t>niektorých</a:t>
            </a:r>
            <a:r>
              <a:rPr dirty="0"/>
              <a:t> </a:t>
            </a:r>
            <a:r>
              <a:rPr dirty="0" err="1"/>
              <a:t>univerzít</a:t>
            </a:r>
            <a:r>
              <a:rPr dirty="0"/>
              <a:t>, </a:t>
            </a:r>
            <a:r>
              <a:rPr dirty="0" err="1"/>
              <a:t>ktorí</a:t>
            </a:r>
            <a:r>
              <a:rPr dirty="0"/>
              <a:t> </a:t>
            </a:r>
            <a:r>
              <a:rPr dirty="0" err="1"/>
              <a:t>sa</a:t>
            </a:r>
            <a:r>
              <a:rPr dirty="0"/>
              <a:t> </a:t>
            </a:r>
            <a:r>
              <a:rPr dirty="0" err="1"/>
              <a:t>prikláňali</a:t>
            </a:r>
            <a:r>
              <a:rPr dirty="0"/>
              <a:t> k </a:t>
            </a:r>
            <a:r>
              <a:rPr dirty="0" err="1"/>
              <a:t>názoru</a:t>
            </a:r>
            <a:r>
              <a:rPr dirty="0"/>
              <a:t> J. </a:t>
            </a:r>
            <a:r>
              <a:rPr dirty="0" err="1"/>
              <a:t>Horeckého</a:t>
            </a:r>
            <a:r>
              <a:rPr dirty="0"/>
              <a:t>: “</a:t>
            </a:r>
            <a:r>
              <a:rPr dirty="0" err="1"/>
              <a:t>Ak</a:t>
            </a:r>
            <a:r>
              <a:rPr dirty="0"/>
              <a:t> </a:t>
            </a:r>
            <a:r>
              <a:rPr dirty="0" err="1"/>
              <a:t>chcete</a:t>
            </a:r>
            <a:r>
              <a:rPr dirty="0"/>
              <a:t> </a:t>
            </a:r>
            <a:r>
              <a:rPr dirty="0" err="1"/>
              <a:t>učiť</a:t>
            </a:r>
            <a:r>
              <a:rPr dirty="0"/>
              <a:t> </a:t>
            </a:r>
            <a:r>
              <a:rPr dirty="0" err="1"/>
              <a:t>ľudí</a:t>
            </a:r>
            <a:r>
              <a:rPr dirty="0"/>
              <a:t> </a:t>
            </a:r>
            <a:r>
              <a:rPr dirty="0" err="1"/>
              <a:t>láske</a:t>
            </a:r>
            <a:r>
              <a:rPr dirty="0"/>
              <a:t> k </a:t>
            </a:r>
            <a:r>
              <a:rPr dirty="0" err="1"/>
              <a:t>jazyku</a:t>
            </a:r>
            <a:r>
              <a:rPr dirty="0"/>
              <a:t>, </a:t>
            </a:r>
            <a:r>
              <a:rPr dirty="0" err="1"/>
              <a:t>nedá</a:t>
            </a:r>
            <a:r>
              <a:rPr dirty="0"/>
              <a:t> </a:t>
            </a:r>
            <a:r>
              <a:rPr dirty="0" err="1"/>
              <a:t>sa</a:t>
            </a:r>
            <a:r>
              <a:rPr dirty="0"/>
              <a:t> to </a:t>
            </a:r>
            <a:r>
              <a:rPr dirty="0" err="1"/>
              <a:t>dosiahnuť</a:t>
            </a:r>
            <a:r>
              <a:rPr dirty="0"/>
              <a:t> </a:t>
            </a:r>
            <a:r>
              <a:rPr dirty="0" err="1"/>
              <a:t>represiami</a:t>
            </a:r>
            <a:r>
              <a:rPr dirty="0"/>
              <a:t>“ a </a:t>
            </a:r>
            <a:r>
              <a:rPr dirty="0" err="1"/>
              <a:t>Wistona</a:t>
            </a:r>
            <a:r>
              <a:rPr dirty="0"/>
              <a:t> </a:t>
            </a:r>
            <a:r>
              <a:rPr dirty="0" err="1"/>
              <a:t>Churchila</a:t>
            </a:r>
            <a:r>
              <a:rPr dirty="0"/>
              <a:t>: „</a:t>
            </a:r>
            <a:r>
              <a:rPr dirty="0" err="1"/>
              <a:t>Civilizovanosť</a:t>
            </a:r>
            <a:r>
              <a:rPr dirty="0"/>
              <a:t> </a:t>
            </a:r>
            <a:r>
              <a:rPr dirty="0" err="1"/>
              <a:t>národa</a:t>
            </a:r>
            <a:r>
              <a:rPr dirty="0"/>
              <a:t> </a:t>
            </a:r>
            <a:r>
              <a:rPr dirty="0" err="1"/>
              <a:t>sa</a:t>
            </a:r>
            <a:r>
              <a:rPr dirty="0"/>
              <a:t> </a:t>
            </a:r>
            <a:r>
              <a:rPr dirty="0" err="1"/>
              <a:t>najlepšie</a:t>
            </a:r>
            <a:r>
              <a:rPr dirty="0"/>
              <a:t> </a:t>
            </a:r>
            <a:r>
              <a:rPr dirty="0" err="1"/>
              <a:t>pozná</a:t>
            </a:r>
            <a:r>
              <a:rPr dirty="0"/>
              <a:t> </a:t>
            </a:r>
            <a:r>
              <a:rPr dirty="0" err="1"/>
              <a:t>podľa</a:t>
            </a:r>
            <a:r>
              <a:rPr dirty="0"/>
              <a:t> </a:t>
            </a:r>
            <a:r>
              <a:rPr dirty="0" err="1"/>
              <a:t>toho</a:t>
            </a:r>
            <a:r>
              <a:rPr dirty="0"/>
              <a:t>, </a:t>
            </a:r>
            <a:r>
              <a:rPr dirty="0" err="1"/>
              <a:t>ako</a:t>
            </a:r>
            <a:r>
              <a:rPr dirty="0"/>
              <a:t> </a:t>
            </a:r>
            <a:r>
              <a:rPr dirty="0" err="1"/>
              <a:t>sa</a:t>
            </a:r>
            <a:r>
              <a:rPr dirty="0"/>
              <a:t> </a:t>
            </a:r>
            <a:r>
              <a:rPr dirty="0" err="1"/>
              <a:t>stará</a:t>
            </a:r>
            <a:r>
              <a:rPr dirty="0"/>
              <a:t> o </a:t>
            </a:r>
            <a:r>
              <a:rPr dirty="0" err="1"/>
              <a:t>svoje</a:t>
            </a:r>
            <a:r>
              <a:rPr dirty="0"/>
              <a:t> </a:t>
            </a:r>
            <a:r>
              <a:rPr dirty="0" err="1"/>
              <a:t>menšiny</a:t>
            </a:r>
            <a:r>
              <a:rPr dirty="0"/>
              <a:t>“. (</a:t>
            </a:r>
            <a:r>
              <a:rPr dirty="0" err="1"/>
              <a:t>Ondrejovič</a:t>
            </a:r>
            <a:r>
              <a:rPr dirty="0"/>
              <a:t>, 2012)</a:t>
            </a:r>
          </a:p>
        </p:txBody>
      </p:sp>
    </p:spTree>
    <p:extLst>
      <p:ext uri="{BB962C8B-B14F-4D97-AF65-F5344CB8AC3E}">
        <p14:creationId xmlns:p14="http://schemas.microsoft.com/office/powerpoint/2010/main" val="3143625947"/>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Prijatie spomínanej novelizácie v roku 2009 spôsobilo, že narástla neistota používateľov slovenského jazyka.…"/>
          <p:cNvSpPr txBox="1">
            <a:spLocks noGrp="1"/>
          </p:cNvSpPr>
          <p:nvPr>
            <p:ph type="body" idx="1"/>
          </p:nvPr>
        </p:nvSpPr>
        <p:spPr>
          <a:xfrm>
            <a:off x="892969" y="702733"/>
            <a:ext cx="10406063" cy="5262299"/>
          </a:xfrm>
          <a:prstGeom prst="rect">
            <a:avLst/>
          </a:prstGeom>
        </p:spPr>
        <p:txBody>
          <a:bodyPr>
            <a:noAutofit/>
          </a:bodyPr>
          <a:lstStyle/>
          <a:p>
            <a:pPr marL="281275" indent="-281275" defTabSz="369675">
              <a:lnSpc>
                <a:spcPct val="170000"/>
              </a:lnSpc>
              <a:spcBef>
                <a:spcPts val="0"/>
              </a:spcBef>
              <a:defRPr sz="2880"/>
            </a:pPr>
            <a:r>
              <a:rPr sz="2000" dirty="0" err="1"/>
              <a:t>Prijatie</a:t>
            </a:r>
            <a:r>
              <a:rPr sz="2000" dirty="0"/>
              <a:t> </a:t>
            </a:r>
            <a:r>
              <a:rPr sz="2000" dirty="0" err="1"/>
              <a:t>spomínanej</a:t>
            </a:r>
            <a:r>
              <a:rPr sz="2000" dirty="0"/>
              <a:t> </a:t>
            </a:r>
            <a:r>
              <a:rPr sz="2000" dirty="0" err="1"/>
              <a:t>novelizácie</a:t>
            </a:r>
            <a:r>
              <a:rPr sz="2000" dirty="0"/>
              <a:t> v </a:t>
            </a:r>
            <a:r>
              <a:rPr sz="2000" dirty="0" err="1"/>
              <a:t>roku</a:t>
            </a:r>
            <a:r>
              <a:rPr sz="2000" dirty="0"/>
              <a:t> 2009 </a:t>
            </a:r>
            <a:r>
              <a:rPr sz="2000" dirty="0" err="1"/>
              <a:t>spôsobilo</a:t>
            </a:r>
            <a:r>
              <a:rPr sz="2000" dirty="0"/>
              <a:t>, </a:t>
            </a:r>
            <a:r>
              <a:rPr sz="2000" dirty="0" err="1"/>
              <a:t>že</a:t>
            </a:r>
            <a:r>
              <a:rPr sz="2000" dirty="0"/>
              <a:t> </a:t>
            </a:r>
            <a:r>
              <a:rPr sz="2000" dirty="0" err="1"/>
              <a:t>narástla</a:t>
            </a:r>
            <a:r>
              <a:rPr sz="2000" dirty="0"/>
              <a:t> </a:t>
            </a:r>
            <a:r>
              <a:rPr sz="2000" dirty="0" err="1"/>
              <a:t>neistota</a:t>
            </a:r>
            <a:r>
              <a:rPr sz="2000" dirty="0"/>
              <a:t> </a:t>
            </a:r>
            <a:r>
              <a:rPr sz="2000" dirty="0" err="1"/>
              <a:t>používateľov</a:t>
            </a:r>
            <a:r>
              <a:rPr sz="2000" dirty="0"/>
              <a:t> </a:t>
            </a:r>
            <a:r>
              <a:rPr sz="2000" dirty="0" err="1"/>
              <a:t>slovenského</a:t>
            </a:r>
            <a:r>
              <a:rPr sz="2000" dirty="0"/>
              <a:t> </a:t>
            </a:r>
            <a:r>
              <a:rPr sz="2000" dirty="0" err="1"/>
              <a:t>jazyka</a:t>
            </a:r>
            <a:r>
              <a:rPr sz="2000" dirty="0"/>
              <a:t>. </a:t>
            </a:r>
          </a:p>
          <a:p>
            <a:pPr marL="281275" indent="-281275" defTabSz="369675">
              <a:lnSpc>
                <a:spcPct val="170000"/>
              </a:lnSpc>
              <a:spcBef>
                <a:spcPts val="0"/>
              </a:spcBef>
              <a:defRPr sz="2880"/>
            </a:pPr>
            <a:r>
              <a:rPr sz="2000" dirty="0"/>
              <a:t>S. </a:t>
            </a:r>
            <a:r>
              <a:rPr sz="2000" dirty="0" err="1"/>
              <a:t>Ondrejovič</a:t>
            </a:r>
            <a:r>
              <a:rPr sz="2000" dirty="0"/>
              <a:t> </a:t>
            </a:r>
            <a:r>
              <a:rPr sz="2000" dirty="0" err="1"/>
              <a:t>poznamenáva</a:t>
            </a:r>
            <a:r>
              <a:rPr sz="2000" dirty="0"/>
              <a:t> (2012), </a:t>
            </a:r>
            <a:r>
              <a:rPr sz="2000" dirty="0" err="1"/>
              <a:t>že</a:t>
            </a:r>
            <a:r>
              <a:rPr sz="2000" dirty="0"/>
              <a:t> v </a:t>
            </a:r>
            <a:r>
              <a:rPr sz="2000" dirty="0" err="1"/>
              <a:t>rokoch</a:t>
            </a:r>
            <a:r>
              <a:rPr sz="2000" dirty="0"/>
              <a:t> 2009 - 2010 </a:t>
            </a:r>
            <a:r>
              <a:rPr sz="2000" dirty="0" err="1"/>
              <a:t>prudko</a:t>
            </a:r>
            <a:r>
              <a:rPr sz="2000" dirty="0"/>
              <a:t> </a:t>
            </a:r>
            <a:r>
              <a:rPr sz="2000" dirty="0" err="1"/>
              <a:t>vzrástol</a:t>
            </a:r>
            <a:r>
              <a:rPr sz="2000" dirty="0"/>
              <a:t> </a:t>
            </a:r>
            <a:r>
              <a:rPr sz="2000" dirty="0" err="1"/>
              <a:t>počet</a:t>
            </a:r>
            <a:r>
              <a:rPr sz="2000" dirty="0"/>
              <a:t> </a:t>
            </a:r>
            <a:r>
              <a:rPr sz="2000" dirty="0" err="1"/>
              <a:t>otázok</a:t>
            </a:r>
            <a:r>
              <a:rPr sz="2000" dirty="0"/>
              <a:t> </a:t>
            </a:r>
            <a:r>
              <a:rPr sz="2000" dirty="0" err="1"/>
              <a:t>adresovaných</a:t>
            </a:r>
            <a:r>
              <a:rPr sz="2000" dirty="0"/>
              <a:t> </a:t>
            </a:r>
            <a:r>
              <a:rPr sz="2000" dirty="0" err="1"/>
              <a:t>jazykovej</a:t>
            </a:r>
            <a:r>
              <a:rPr sz="2000" dirty="0"/>
              <a:t> </a:t>
            </a:r>
            <a:r>
              <a:rPr sz="2000" dirty="0" err="1"/>
              <a:t>poradni</a:t>
            </a:r>
            <a:r>
              <a:rPr sz="2000" dirty="0"/>
              <a:t> JÚĽŠ SAV z </a:t>
            </a:r>
            <a:r>
              <a:rPr sz="2000" dirty="0" err="1"/>
              <a:t>obavy</a:t>
            </a:r>
            <a:r>
              <a:rPr sz="2000" dirty="0"/>
              <a:t> </a:t>
            </a:r>
            <a:r>
              <a:rPr sz="2000" dirty="0" err="1"/>
              <a:t>sankciovateľnosti</a:t>
            </a:r>
            <a:r>
              <a:rPr sz="2000" dirty="0"/>
              <a:t> pre </a:t>
            </a:r>
            <a:r>
              <a:rPr sz="2000" dirty="0" err="1"/>
              <a:t>použitie</a:t>
            </a:r>
            <a:r>
              <a:rPr sz="2000" dirty="0"/>
              <a:t> </a:t>
            </a:r>
            <a:r>
              <a:rPr sz="2000" dirty="0" err="1"/>
              <a:t>nespisovného</a:t>
            </a:r>
            <a:r>
              <a:rPr sz="2000" dirty="0"/>
              <a:t> </a:t>
            </a:r>
            <a:r>
              <a:rPr sz="2000" dirty="0" err="1"/>
              <a:t>slova</a:t>
            </a:r>
            <a:r>
              <a:rPr sz="2000" dirty="0"/>
              <a:t>, </a:t>
            </a:r>
            <a:r>
              <a:rPr sz="2000" dirty="0" err="1"/>
              <a:t>aj</a:t>
            </a:r>
            <a:r>
              <a:rPr sz="2000" dirty="0"/>
              <a:t> </a:t>
            </a:r>
            <a:r>
              <a:rPr sz="2000" dirty="0" err="1"/>
              <a:t>keď</a:t>
            </a:r>
            <a:r>
              <a:rPr sz="2000" dirty="0"/>
              <a:t> to zo </a:t>
            </a:r>
            <a:r>
              <a:rPr sz="2000" dirty="0" err="1"/>
              <a:t>zákona</a:t>
            </a:r>
            <a:r>
              <a:rPr sz="2000" dirty="0"/>
              <a:t> </a:t>
            </a:r>
            <a:r>
              <a:rPr sz="2000" dirty="0" err="1"/>
              <a:t>priamo</a:t>
            </a:r>
            <a:r>
              <a:rPr sz="2000" dirty="0"/>
              <a:t> </a:t>
            </a:r>
            <a:r>
              <a:rPr sz="2000" dirty="0" err="1"/>
              <a:t>nevyplýva</a:t>
            </a:r>
            <a:r>
              <a:rPr sz="2000" dirty="0"/>
              <a:t>. </a:t>
            </a:r>
          </a:p>
          <a:p>
            <a:pPr marL="281275" indent="-281275" defTabSz="369675">
              <a:lnSpc>
                <a:spcPct val="170000"/>
              </a:lnSpc>
              <a:spcBef>
                <a:spcPts val="0"/>
              </a:spcBef>
              <a:defRPr sz="2880"/>
            </a:pPr>
            <a:r>
              <a:rPr sz="2000" dirty="0" err="1"/>
              <a:t>Novelizácia</a:t>
            </a:r>
            <a:r>
              <a:rPr sz="2000" dirty="0"/>
              <a:t> </a:t>
            </a:r>
            <a:r>
              <a:rPr sz="2000" dirty="0" err="1"/>
              <a:t>priniesla</a:t>
            </a:r>
            <a:r>
              <a:rPr sz="2000" dirty="0"/>
              <a:t> </a:t>
            </a:r>
            <a:r>
              <a:rPr sz="2000" dirty="0" err="1"/>
              <a:t>aj</a:t>
            </a:r>
            <a:r>
              <a:rPr sz="2000" dirty="0"/>
              <a:t> </a:t>
            </a:r>
            <a:r>
              <a:rPr sz="2000" dirty="0" err="1"/>
              <a:t>kuriózne</a:t>
            </a:r>
            <a:r>
              <a:rPr sz="2000" dirty="0"/>
              <a:t> </a:t>
            </a:r>
            <a:r>
              <a:rPr sz="2000" dirty="0" err="1"/>
              <a:t>prípady</a:t>
            </a:r>
            <a:r>
              <a:rPr sz="2000" dirty="0"/>
              <a:t>: “</a:t>
            </a:r>
            <a:r>
              <a:rPr sz="2000" dirty="0" err="1"/>
              <a:t>Keď</a:t>
            </a:r>
            <a:r>
              <a:rPr sz="2000" dirty="0"/>
              <a:t> </a:t>
            </a:r>
            <a:r>
              <a:rPr sz="2000" dirty="0" err="1"/>
              <a:t>však</a:t>
            </a:r>
            <a:r>
              <a:rPr sz="2000" dirty="0"/>
              <a:t> </a:t>
            </a:r>
            <a:r>
              <a:rPr sz="2000" dirty="0" err="1"/>
              <a:t>Jazykovedný</a:t>
            </a:r>
            <a:r>
              <a:rPr sz="2000" dirty="0"/>
              <a:t> </a:t>
            </a:r>
            <a:r>
              <a:rPr sz="2000" dirty="0" err="1"/>
              <a:t>ústav</a:t>
            </a:r>
            <a:r>
              <a:rPr sz="2000" dirty="0"/>
              <a:t> Ľ. </a:t>
            </a:r>
            <a:r>
              <a:rPr sz="2000" dirty="0" err="1"/>
              <a:t>Štúra</a:t>
            </a:r>
            <a:r>
              <a:rPr sz="2000" dirty="0"/>
              <a:t> SAV </a:t>
            </a:r>
            <a:r>
              <a:rPr sz="2000" dirty="0" err="1"/>
              <a:t>umiestnil</a:t>
            </a:r>
            <a:r>
              <a:rPr sz="2000" dirty="0"/>
              <a:t> </a:t>
            </a:r>
            <a:r>
              <a:rPr sz="2000" dirty="0" err="1"/>
              <a:t>na</a:t>
            </a:r>
            <a:r>
              <a:rPr sz="2000" dirty="0"/>
              <a:t> </a:t>
            </a:r>
            <a:r>
              <a:rPr sz="2000" dirty="0" err="1"/>
              <a:t>svoju</a:t>
            </a:r>
            <a:r>
              <a:rPr sz="2000" dirty="0"/>
              <a:t> </a:t>
            </a:r>
            <a:r>
              <a:rPr sz="2000" dirty="0" err="1"/>
              <a:t>webovú</a:t>
            </a:r>
            <a:r>
              <a:rPr sz="2000" dirty="0"/>
              <a:t> </a:t>
            </a:r>
            <a:r>
              <a:rPr sz="2000" dirty="0" err="1"/>
              <a:t>stránku</a:t>
            </a:r>
            <a:r>
              <a:rPr sz="2000" dirty="0"/>
              <a:t> </a:t>
            </a:r>
            <a:r>
              <a:rPr sz="2000" dirty="0" err="1"/>
              <a:t>vyhlásenie</a:t>
            </a:r>
            <a:r>
              <a:rPr sz="2000" dirty="0"/>
              <a:t>, </a:t>
            </a:r>
            <a:r>
              <a:rPr sz="2000" dirty="0" err="1"/>
              <a:t>že</a:t>
            </a:r>
            <a:r>
              <a:rPr sz="2000" dirty="0"/>
              <a:t> </a:t>
            </a:r>
            <a:r>
              <a:rPr sz="2000" dirty="0" err="1"/>
              <a:t>sú</a:t>
            </a:r>
            <a:r>
              <a:rPr sz="2000" dirty="0"/>
              <a:t> </a:t>
            </a:r>
            <a:r>
              <a:rPr sz="2000" dirty="0" err="1"/>
              <a:t>prípustné</a:t>
            </a:r>
            <a:r>
              <a:rPr sz="2000" dirty="0"/>
              <a:t> </a:t>
            </a:r>
            <a:r>
              <a:rPr sz="2000" dirty="0" err="1"/>
              <a:t>oba</a:t>
            </a:r>
            <a:r>
              <a:rPr sz="2000" dirty="0"/>
              <a:t> </a:t>
            </a:r>
            <a:r>
              <a:rPr sz="2000" dirty="0" err="1"/>
              <a:t>varianty</a:t>
            </a:r>
            <a:r>
              <a:rPr sz="2000" dirty="0"/>
              <a:t> (</a:t>
            </a:r>
            <a:r>
              <a:rPr sz="2000" i="1" dirty="0" err="1"/>
              <a:t>prasací</a:t>
            </a:r>
            <a:r>
              <a:rPr sz="2000" dirty="0"/>
              <a:t> </a:t>
            </a:r>
            <a:r>
              <a:rPr sz="2000" dirty="0" err="1"/>
              <a:t>i</a:t>
            </a:r>
            <a:r>
              <a:rPr sz="2000" dirty="0"/>
              <a:t> </a:t>
            </a:r>
            <a:r>
              <a:rPr sz="2000" i="1" dirty="0" err="1"/>
              <a:t>prasačí</a:t>
            </a:r>
            <a:r>
              <a:rPr sz="2000" dirty="0"/>
              <a:t>), </a:t>
            </a:r>
            <a:r>
              <a:rPr sz="2000" dirty="0" err="1"/>
              <a:t>používanie</a:t>
            </a:r>
            <a:r>
              <a:rPr sz="2000" dirty="0"/>
              <a:t> </a:t>
            </a:r>
            <a:r>
              <a:rPr sz="2000" dirty="0" err="1"/>
              <a:t>tohto</a:t>
            </a:r>
            <a:r>
              <a:rPr sz="2000" dirty="0"/>
              <a:t> </a:t>
            </a:r>
            <a:r>
              <a:rPr sz="2000" dirty="0" err="1"/>
              <a:t>tvaru</a:t>
            </a:r>
            <a:r>
              <a:rPr sz="2000" dirty="0"/>
              <a:t> </a:t>
            </a:r>
            <a:r>
              <a:rPr sz="2000" dirty="0" err="1"/>
              <a:t>sa</a:t>
            </a:r>
            <a:r>
              <a:rPr sz="2000" dirty="0"/>
              <a:t> </a:t>
            </a:r>
            <a:r>
              <a:rPr sz="2000" dirty="0" err="1"/>
              <a:t>zrazu</a:t>
            </a:r>
            <a:r>
              <a:rPr sz="2000" dirty="0"/>
              <a:t> </a:t>
            </a:r>
            <a:r>
              <a:rPr sz="2000" dirty="0" err="1"/>
              <a:t>ustálilo</a:t>
            </a:r>
            <a:r>
              <a:rPr sz="2000" dirty="0"/>
              <a:t> </a:t>
            </a:r>
            <a:r>
              <a:rPr sz="2000" dirty="0" err="1"/>
              <a:t>na</a:t>
            </a:r>
            <a:r>
              <a:rPr sz="2000" dirty="0"/>
              <a:t> </a:t>
            </a:r>
            <a:r>
              <a:rPr sz="2000" i="1" dirty="0" err="1"/>
              <a:t>prasacom</a:t>
            </a:r>
            <a:r>
              <a:rPr sz="2000" dirty="0"/>
              <a:t> </a:t>
            </a:r>
            <a:r>
              <a:rPr sz="2000" dirty="0" err="1"/>
              <a:t>variante</a:t>
            </a:r>
            <a:r>
              <a:rPr sz="2000" dirty="0"/>
              <a:t> (</a:t>
            </a:r>
            <a:r>
              <a:rPr sz="2000" i="1" dirty="0" err="1"/>
              <a:t>prasacia</a:t>
            </a:r>
            <a:r>
              <a:rPr sz="2000" i="1" dirty="0"/>
              <a:t> </a:t>
            </a:r>
            <a:r>
              <a:rPr sz="2000" i="1" dirty="0" err="1"/>
              <a:t>chrípka</a:t>
            </a:r>
            <a:r>
              <a:rPr sz="2000" dirty="0"/>
              <a:t>).” (</a:t>
            </a:r>
            <a:r>
              <a:rPr sz="2000" dirty="0" err="1"/>
              <a:t>Ondrejovič</a:t>
            </a:r>
            <a:r>
              <a:rPr sz="2000" dirty="0"/>
              <a:t>, 2012)</a:t>
            </a:r>
          </a:p>
          <a:p>
            <a:pPr marL="281275" indent="-281275" defTabSz="369675">
              <a:lnSpc>
                <a:spcPct val="170000"/>
              </a:lnSpc>
              <a:spcBef>
                <a:spcPts val="0"/>
              </a:spcBef>
              <a:defRPr sz="2880"/>
            </a:pPr>
            <a:r>
              <a:rPr sz="2000" dirty="0"/>
              <a:t> </a:t>
            </a:r>
            <a:r>
              <a:rPr sz="2000" dirty="0" err="1"/>
              <a:t>Aj</a:t>
            </a:r>
            <a:r>
              <a:rPr sz="2000" dirty="0"/>
              <a:t> z </a:t>
            </a:r>
            <a:r>
              <a:rPr sz="2000" dirty="0" err="1"/>
              <a:t>uvedeného</a:t>
            </a:r>
            <a:r>
              <a:rPr sz="2000" dirty="0"/>
              <a:t> </a:t>
            </a:r>
            <a:r>
              <a:rPr sz="2000" dirty="0" err="1"/>
              <a:t>prípadu</a:t>
            </a:r>
            <a:r>
              <a:rPr sz="2000" dirty="0"/>
              <a:t> </a:t>
            </a:r>
            <a:r>
              <a:rPr sz="2000" dirty="0" err="1"/>
              <a:t>vyplýva</a:t>
            </a:r>
            <a:r>
              <a:rPr sz="2000" dirty="0"/>
              <a:t>, </a:t>
            </a:r>
            <a:r>
              <a:rPr sz="2000" dirty="0" err="1"/>
              <a:t>že</a:t>
            </a:r>
            <a:r>
              <a:rPr sz="2000" dirty="0"/>
              <a:t> </a:t>
            </a:r>
            <a:r>
              <a:rPr sz="2000" dirty="0" err="1"/>
              <a:t>jav</a:t>
            </a:r>
            <a:r>
              <a:rPr sz="2000" dirty="0"/>
              <a:t>, </a:t>
            </a:r>
            <a:r>
              <a:rPr sz="2000" dirty="0" err="1"/>
              <a:t>ktorý</a:t>
            </a:r>
            <a:r>
              <a:rPr sz="2000" dirty="0"/>
              <a:t> </a:t>
            </a:r>
            <a:r>
              <a:rPr sz="2000" dirty="0" err="1"/>
              <a:t>nie</a:t>
            </a:r>
            <a:r>
              <a:rPr sz="2000" dirty="0"/>
              <a:t> je </a:t>
            </a:r>
            <a:r>
              <a:rPr sz="2000" dirty="0" err="1"/>
              <a:t>nanútený</a:t>
            </a:r>
            <a:r>
              <a:rPr sz="2000" dirty="0"/>
              <a:t> </a:t>
            </a:r>
            <a:r>
              <a:rPr sz="2000" dirty="0" err="1"/>
              <a:t>má</a:t>
            </a:r>
            <a:r>
              <a:rPr sz="2000" dirty="0"/>
              <a:t> </a:t>
            </a:r>
            <a:r>
              <a:rPr sz="2000" dirty="0" err="1"/>
              <a:t>väčšiu</a:t>
            </a:r>
            <a:r>
              <a:rPr sz="2000" dirty="0"/>
              <a:t> </a:t>
            </a:r>
            <a:r>
              <a:rPr sz="2000" dirty="0" err="1"/>
              <a:t>šancu</a:t>
            </a:r>
            <a:r>
              <a:rPr sz="2000" dirty="0"/>
              <a:t> </a:t>
            </a:r>
            <a:r>
              <a:rPr sz="2000" dirty="0" err="1"/>
              <a:t>na</a:t>
            </a:r>
            <a:r>
              <a:rPr sz="2000" dirty="0"/>
              <a:t> </a:t>
            </a:r>
            <a:r>
              <a:rPr sz="2000" dirty="0" err="1"/>
              <a:t>uplatnenie</a:t>
            </a:r>
            <a:r>
              <a:rPr sz="2000" dirty="0"/>
              <a:t>.</a:t>
            </a:r>
          </a:p>
        </p:txBody>
      </p:sp>
    </p:spTree>
    <p:extLst>
      <p:ext uri="{BB962C8B-B14F-4D97-AF65-F5344CB8AC3E}">
        <p14:creationId xmlns:p14="http://schemas.microsoft.com/office/powerpoint/2010/main" val="3953682846"/>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Ministerstvo kultúry v novelizácii pripomína śtátu jeho povinnosť ochrany štátneho jazyka, ktorá spočíva v zabezpečení práva občanov dorozumieť sa v štátnom jazyku v súkromnej i verejnej sfére.…"/>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sz="2400" dirty="0" err="1"/>
              <a:t>Ministerstvo</a:t>
            </a:r>
            <a:r>
              <a:rPr sz="2400" dirty="0"/>
              <a:t> </a:t>
            </a:r>
            <a:r>
              <a:rPr sz="2400" dirty="0" err="1"/>
              <a:t>kultúry</a:t>
            </a:r>
            <a:r>
              <a:rPr sz="2400" dirty="0"/>
              <a:t> v </a:t>
            </a:r>
            <a:r>
              <a:rPr sz="2400" dirty="0" err="1"/>
              <a:t>novelizácii</a:t>
            </a:r>
            <a:r>
              <a:rPr sz="2400" dirty="0"/>
              <a:t> </a:t>
            </a:r>
            <a:r>
              <a:rPr sz="2400" dirty="0" err="1"/>
              <a:t>pripomína</a:t>
            </a:r>
            <a:r>
              <a:rPr sz="2400" dirty="0"/>
              <a:t> </a:t>
            </a:r>
            <a:r>
              <a:rPr sz="2400" dirty="0" err="1"/>
              <a:t>śtátu</a:t>
            </a:r>
            <a:r>
              <a:rPr sz="2400" dirty="0"/>
              <a:t> </a:t>
            </a:r>
            <a:r>
              <a:rPr sz="2400" dirty="0" err="1"/>
              <a:t>jeho</a:t>
            </a:r>
            <a:r>
              <a:rPr sz="2400" dirty="0"/>
              <a:t> </a:t>
            </a:r>
            <a:r>
              <a:rPr sz="2400" dirty="0" err="1"/>
              <a:t>povinnosť</a:t>
            </a:r>
            <a:r>
              <a:rPr sz="2400" dirty="0"/>
              <a:t> </a:t>
            </a:r>
            <a:r>
              <a:rPr sz="2400" dirty="0" err="1"/>
              <a:t>ochrany</a:t>
            </a:r>
            <a:r>
              <a:rPr sz="2400" dirty="0"/>
              <a:t> </a:t>
            </a:r>
            <a:r>
              <a:rPr sz="2400" dirty="0" err="1"/>
              <a:t>štátneho</a:t>
            </a:r>
            <a:r>
              <a:rPr sz="2400" dirty="0"/>
              <a:t> </a:t>
            </a:r>
            <a:r>
              <a:rPr sz="2400" dirty="0" err="1"/>
              <a:t>jazyka</a:t>
            </a:r>
            <a:r>
              <a:rPr sz="2400" dirty="0"/>
              <a:t>, </a:t>
            </a:r>
            <a:r>
              <a:rPr sz="2400" dirty="0" err="1"/>
              <a:t>ktorá</a:t>
            </a:r>
            <a:r>
              <a:rPr sz="2400" dirty="0"/>
              <a:t> </a:t>
            </a:r>
            <a:r>
              <a:rPr sz="2400" dirty="0" err="1"/>
              <a:t>spočíva</a:t>
            </a:r>
            <a:r>
              <a:rPr sz="2400" dirty="0"/>
              <a:t> v </a:t>
            </a:r>
            <a:r>
              <a:rPr sz="2400" dirty="0" err="1"/>
              <a:t>zabezpečení</a:t>
            </a:r>
            <a:r>
              <a:rPr sz="2400" dirty="0"/>
              <a:t> </a:t>
            </a:r>
            <a:r>
              <a:rPr sz="2400" dirty="0" err="1"/>
              <a:t>práva</a:t>
            </a:r>
            <a:r>
              <a:rPr sz="2400" dirty="0"/>
              <a:t> </a:t>
            </a:r>
            <a:r>
              <a:rPr sz="2400" dirty="0" err="1"/>
              <a:t>občanov</a:t>
            </a:r>
            <a:r>
              <a:rPr sz="2400" dirty="0"/>
              <a:t> </a:t>
            </a:r>
            <a:r>
              <a:rPr sz="2400" dirty="0" err="1"/>
              <a:t>dorozumieť</a:t>
            </a:r>
            <a:r>
              <a:rPr sz="2400" dirty="0"/>
              <a:t> </a:t>
            </a:r>
            <a:r>
              <a:rPr sz="2400" dirty="0" err="1"/>
              <a:t>sa</a:t>
            </a:r>
            <a:r>
              <a:rPr sz="2400" dirty="0"/>
              <a:t> v </a:t>
            </a:r>
            <a:r>
              <a:rPr sz="2400" dirty="0" err="1"/>
              <a:t>štátnom</a:t>
            </a:r>
            <a:r>
              <a:rPr sz="2400" dirty="0"/>
              <a:t> </a:t>
            </a:r>
            <a:r>
              <a:rPr sz="2400" dirty="0" err="1"/>
              <a:t>jazyku</a:t>
            </a:r>
            <a:r>
              <a:rPr sz="2400" dirty="0"/>
              <a:t> v </a:t>
            </a:r>
            <a:r>
              <a:rPr sz="2400" dirty="0" err="1"/>
              <a:t>súkromnej</a:t>
            </a:r>
            <a:r>
              <a:rPr sz="2400" dirty="0"/>
              <a:t> </a:t>
            </a:r>
            <a:r>
              <a:rPr sz="2400" dirty="0" err="1"/>
              <a:t>i</a:t>
            </a:r>
            <a:r>
              <a:rPr sz="2400" dirty="0"/>
              <a:t> </a:t>
            </a:r>
            <a:r>
              <a:rPr sz="2400" dirty="0" err="1"/>
              <a:t>verejnej</a:t>
            </a:r>
            <a:r>
              <a:rPr sz="2400" dirty="0"/>
              <a:t> </a:t>
            </a:r>
            <a:r>
              <a:rPr sz="2400" dirty="0" err="1"/>
              <a:t>sfére</a:t>
            </a:r>
            <a:r>
              <a:rPr sz="2400" dirty="0"/>
              <a:t>. </a:t>
            </a:r>
          </a:p>
          <a:p>
            <a:pPr>
              <a:lnSpc>
                <a:spcPct val="150000"/>
              </a:lnSpc>
              <a:spcBef>
                <a:spcPts val="0"/>
              </a:spcBef>
            </a:pPr>
            <a:r>
              <a:rPr sz="2400" dirty="0"/>
              <a:t>S. </a:t>
            </a:r>
            <a:r>
              <a:rPr sz="2400" dirty="0" err="1"/>
              <a:t>Ondrejovič</a:t>
            </a:r>
            <a:r>
              <a:rPr sz="2400" dirty="0"/>
              <a:t> </a:t>
            </a:r>
            <a:r>
              <a:rPr sz="2400" dirty="0" err="1"/>
              <a:t>podotýka</a:t>
            </a:r>
            <a:r>
              <a:rPr sz="2400" dirty="0"/>
              <a:t> (2012), </a:t>
            </a:r>
            <a:r>
              <a:rPr sz="2400" dirty="0" err="1"/>
              <a:t>že</a:t>
            </a:r>
            <a:r>
              <a:rPr sz="2400" dirty="0"/>
              <a:t> </a:t>
            </a:r>
            <a:r>
              <a:rPr sz="2400" dirty="0" err="1"/>
              <a:t>netreba</a:t>
            </a:r>
            <a:r>
              <a:rPr sz="2400" dirty="0"/>
              <a:t> </a:t>
            </a:r>
            <a:r>
              <a:rPr sz="2400" dirty="0" err="1"/>
              <a:t>toto</a:t>
            </a:r>
            <a:r>
              <a:rPr sz="2400" dirty="0"/>
              <a:t> </a:t>
            </a:r>
            <a:r>
              <a:rPr sz="2400" dirty="0" err="1"/>
              <a:t>právo</a:t>
            </a:r>
            <a:r>
              <a:rPr sz="2400" dirty="0"/>
              <a:t> </a:t>
            </a:r>
            <a:r>
              <a:rPr sz="2400" dirty="0" err="1"/>
              <a:t>spochybňovať</a:t>
            </a:r>
            <a:r>
              <a:rPr sz="2400" dirty="0"/>
              <a:t>, a </a:t>
            </a:r>
            <a:r>
              <a:rPr sz="2400" dirty="0" err="1"/>
              <a:t>že</a:t>
            </a:r>
            <a:r>
              <a:rPr sz="2400" dirty="0"/>
              <a:t> </a:t>
            </a:r>
            <a:r>
              <a:rPr sz="2400" dirty="0" err="1"/>
              <a:t>neovládanie</a:t>
            </a:r>
            <a:r>
              <a:rPr sz="2400" dirty="0"/>
              <a:t> </a:t>
            </a:r>
            <a:r>
              <a:rPr sz="2400" dirty="0" err="1"/>
              <a:t>slovenčiny</a:t>
            </a:r>
            <a:r>
              <a:rPr sz="2400" dirty="0"/>
              <a:t> </a:t>
            </a:r>
            <a:r>
              <a:rPr sz="2400" dirty="0" err="1"/>
              <a:t>na</a:t>
            </a:r>
            <a:r>
              <a:rPr sz="2400" dirty="0"/>
              <a:t> </a:t>
            </a:r>
            <a:r>
              <a:rPr sz="2400" dirty="0" err="1"/>
              <a:t>Slovensku</a:t>
            </a:r>
            <a:r>
              <a:rPr sz="2400" dirty="0"/>
              <a:t> je </a:t>
            </a:r>
            <a:r>
              <a:rPr sz="2400" dirty="0" err="1"/>
              <a:t>nedostatkom</a:t>
            </a:r>
            <a:r>
              <a:rPr sz="2400" dirty="0"/>
              <a:t> </a:t>
            </a:r>
            <a:r>
              <a:rPr sz="2400" dirty="0" err="1"/>
              <a:t>najmä</a:t>
            </a:r>
            <a:r>
              <a:rPr sz="2400" dirty="0"/>
              <a:t> </a:t>
            </a:r>
            <a:r>
              <a:rPr sz="2400" dirty="0" err="1"/>
              <a:t>obyvateľov</a:t>
            </a:r>
            <a:r>
              <a:rPr sz="2400" dirty="0"/>
              <a:t> </a:t>
            </a:r>
            <a:r>
              <a:rPr sz="2400" dirty="0" err="1"/>
              <a:t>iných</a:t>
            </a:r>
            <a:r>
              <a:rPr sz="2400" dirty="0"/>
              <a:t> </a:t>
            </a:r>
            <a:r>
              <a:rPr sz="2400" dirty="0" err="1"/>
              <a:t>národností</a:t>
            </a:r>
            <a:r>
              <a:rPr sz="2400" dirty="0"/>
              <a:t>, </a:t>
            </a:r>
            <a:r>
              <a:rPr sz="2400" dirty="0" err="1"/>
              <a:t>avšak</a:t>
            </a:r>
            <a:r>
              <a:rPr sz="2400" dirty="0"/>
              <a:t> </a:t>
            </a:r>
            <a:r>
              <a:rPr sz="2400" dirty="0" err="1"/>
              <a:t>sporným</a:t>
            </a:r>
            <a:r>
              <a:rPr sz="2400" dirty="0"/>
              <a:t> </a:t>
            </a:r>
            <a:r>
              <a:rPr sz="2400" dirty="0" err="1"/>
              <a:t>zostáva</a:t>
            </a:r>
            <a:r>
              <a:rPr sz="2400" dirty="0"/>
              <a:t>, </a:t>
            </a:r>
            <a:r>
              <a:rPr sz="2400" dirty="0" err="1"/>
              <a:t>či</a:t>
            </a:r>
            <a:r>
              <a:rPr sz="2400" dirty="0"/>
              <a:t> je </a:t>
            </a:r>
            <a:r>
              <a:rPr sz="2400" dirty="0" err="1"/>
              <a:t>vhodné</a:t>
            </a:r>
            <a:r>
              <a:rPr sz="2400" dirty="0"/>
              <a:t> </a:t>
            </a:r>
            <a:r>
              <a:rPr sz="2400" dirty="0" err="1"/>
              <a:t>zabezpečiť</a:t>
            </a:r>
            <a:r>
              <a:rPr sz="2400" dirty="0"/>
              <a:t> </a:t>
            </a:r>
            <a:r>
              <a:rPr sz="2400" dirty="0" err="1"/>
              <a:t>toto</a:t>
            </a:r>
            <a:r>
              <a:rPr sz="2400" dirty="0"/>
              <a:t> </a:t>
            </a:r>
            <a:r>
              <a:rPr sz="2400" dirty="0" err="1"/>
              <a:t>právo</a:t>
            </a:r>
            <a:r>
              <a:rPr sz="2400" dirty="0"/>
              <a:t> </a:t>
            </a:r>
            <a:r>
              <a:rPr sz="2400" dirty="0" err="1"/>
              <a:t>zákonom</a:t>
            </a:r>
            <a:r>
              <a:rPr sz="2400" dirty="0"/>
              <a:t>, </a:t>
            </a:r>
            <a:r>
              <a:rPr sz="2400" dirty="0" err="1"/>
              <a:t>najmä</a:t>
            </a:r>
            <a:r>
              <a:rPr sz="2400" dirty="0"/>
              <a:t> </a:t>
            </a:r>
            <a:r>
              <a:rPr sz="2400" dirty="0" err="1"/>
              <a:t>vtedy</a:t>
            </a:r>
            <a:r>
              <a:rPr sz="2400" dirty="0"/>
              <a:t>, </a:t>
            </a:r>
            <a:r>
              <a:rPr sz="2400" dirty="0" err="1"/>
              <a:t>ak</a:t>
            </a:r>
            <a:r>
              <a:rPr sz="2400" dirty="0"/>
              <a:t> </a:t>
            </a:r>
            <a:r>
              <a:rPr sz="2400" dirty="0" err="1"/>
              <a:t>sa</a:t>
            </a:r>
            <a:r>
              <a:rPr sz="2400" dirty="0"/>
              <a:t> to </a:t>
            </a:r>
            <a:r>
              <a:rPr sz="2400" dirty="0" err="1"/>
              <a:t>deje</a:t>
            </a:r>
            <a:r>
              <a:rPr sz="2400" dirty="0"/>
              <a:t> bez </a:t>
            </a:r>
            <a:r>
              <a:rPr sz="2400" dirty="0" err="1"/>
              <a:t>konzultácií</a:t>
            </a:r>
            <a:r>
              <a:rPr sz="2400" dirty="0"/>
              <a:t> s </a:t>
            </a:r>
            <a:r>
              <a:rPr sz="2400" dirty="0" err="1"/>
              <a:t>menšinami</a:t>
            </a:r>
            <a:r>
              <a:rPr sz="2400" dirty="0"/>
              <a:t> a </a:t>
            </a:r>
            <a:r>
              <a:rPr sz="2400" dirty="0" err="1"/>
              <a:t>predkladá</a:t>
            </a:r>
            <a:r>
              <a:rPr sz="2400" dirty="0"/>
              <a:t> </a:t>
            </a:r>
            <a:r>
              <a:rPr sz="2400" dirty="0" err="1"/>
              <a:t>sa</a:t>
            </a:r>
            <a:r>
              <a:rPr sz="2400" dirty="0"/>
              <a:t> to </a:t>
            </a:r>
            <a:r>
              <a:rPr sz="2400" dirty="0" err="1"/>
              <a:t>pred</a:t>
            </a:r>
            <a:r>
              <a:rPr sz="2400" dirty="0"/>
              <a:t> </a:t>
            </a:r>
            <a:r>
              <a:rPr sz="2400" dirty="0" err="1"/>
              <a:t>obyvateľstvo</a:t>
            </a:r>
            <a:r>
              <a:rPr sz="2400" dirty="0"/>
              <a:t> </a:t>
            </a:r>
            <a:r>
              <a:rPr sz="2400" dirty="0" err="1"/>
              <a:t>ako</a:t>
            </a:r>
            <a:r>
              <a:rPr sz="2400" dirty="0"/>
              <a:t> </a:t>
            </a:r>
            <a:r>
              <a:rPr sz="2400" dirty="0" err="1"/>
              <a:t>hotová</a:t>
            </a:r>
            <a:r>
              <a:rPr sz="2400" dirty="0"/>
              <a:t> </a:t>
            </a:r>
            <a:r>
              <a:rPr sz="2400" dirty="0" err="1"/>
              <a:t>vec</a:t>
            </a:r>
            <a:r>
              <a:rPr sz="2400" dirty="0"/>
              <a:t>.</a:t>
            </a:r>
          </a:p>
        </p:txBody>
      </p:sp>
    </p:spTree>
    <p:extLst>
      <p:ext uri="{BB962C8B-B14F-4D97-AF65-F5344CB8AC3E}">
        <p14:creationId xmlns:p14="http://schemas.microsoft.com/office/powerpoint/2010/main" val="228246061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 Ondrejovič (2010, s. 125) tvrdí, že pri príprave spomínanej novely sa vychádzalo z predstavy o dezolátnom stave spisovnej slovenčiny, ktorú je potrebné napraviť.…"/>
          <p:cNvSpPr txBox="1">
            <a:spLocks noGrp="1"/>
          </p:cNvSpPr>
          <p:nvPr>
            <p:ph type="body" idx="1"/>
          </p:nvPr>
        </p:nvSpPr>
        <p:spPr>
          <a:prstGeom prst="rect">
            <a:avLst/>
          </a:prstGeom>
        </p:spPr>
        <p:txBody>
          <a:bodyPr>
            <a:normAutofit/>
          </a:bodyPr>
          <a:lstStyle/>
          <a:p>
            <a:pPr>
              <a:lnSpc>
                <a:spcPct val="150000"/>
              </a:lnSpc>
              <a:spcBef>
                <a:spcPts val="0"/>
              </a:spcBef>
            </a:pPr>
            <a:r>
              <a:rPr sz="2400" dirty="0"/>
              <a:t>S. </a:t>
            </a:r>
            <a:r>
              <a:rPr sz="2400" dirty="0" err="1"/>
              <a:t>Ondrejovič</a:t>
            </a:r>
            <a:r>
              <a:rPr sz="2400" dirty="0"/>
              <a:t> (2010</a:t>
            </a:r>
            <a:r>
              <a:rPr lang="hu-HU" sz="2400" dirty="0"/>
              <a:t>: </a:t>
            </a:r>
            <a:r>
              <a:rPr sz="2400" dirty="0"/>
              <a:t>125) </a:t>
            </a:r>
            <a:r>
              <a:rPr sz="2400" dirty="0" err="1"/>
              <a:t>tvrdí</a:t>
            </a:r>
            <a:r>
              <a:rPr sz="2400" dirty="0"/>
              <a:t>, </a:t>
            </a:r>
            <a:r>
              <a:rPr sz="2400" dirty="0" err="1"/>
              <a:t>že</a:t>
            </a:r>
            <a:r>
              <a:rPr sz="2400" dirty="0"/>
              <a:t> </a:t>
            </a:r>
            <a:r>
              <a:rPr sz="2400" dirty="0" err="1"/>
              <a:t>pri</a:t>
            </a:r>
            <a:r>
              <a:rPr sz="2400" dirty="0"/>
              <a:t> </a:t>
            </a:r>
            <a:r>
              <a:rPr sz="2400" dirty="0" err="1"/>
              <a:t>príprave</a:t>
            </a:r>
            <a:r>
              <a:rPr sz="2400" dirty="0"/>
              <a:t> </a:t>
            </a:r>
            <a:r>
              <a:rPr sz="2400" dirty="0" err="1"/>
              <a:t>spomínanej</a:t>
            </a:r>
            <a:r>
              <a:rPr sz="2400" dirty="0"/>
              <a:t> </a:t>
            </a:r>
            <a:r>
              <a:rPr sz="2400" dirty="0" err="1"/>
              <a:t>novely</a:t>
            </a:r>
            <a:r>
              <a:rPr sz="2400" dirty="0"/>
              <a:t> </a:t>
            </a:r>
            <a:r>
              <a:rPr sz="2400" dirty="0" err="1"/>
              <a:t>sa</a:t>
            </a:r>
            <a:r>
              <a:rPr sz="2400" dirty="0"/>
              <a:t> </a:t>
            </a:r>
            <a:r>
              <a:rPr sz="2400" dirty="0" err="1"/>
              <a:t>vychádzalo</a:t>
            </a:r>
            <a:r>
              <a:rPr sz="2400" dirty="0"/>
              <a:t> z </a:t>
            </a:r>
            <a:r>
              <a:rPr sz="2400" dirty="0" err="1"/>
              <a:t>predstavy</a:t>
            </a:r>
            <a:r>
              <a:rPr sz="2400" dirty="0"/>
              <a:t> o </a:t>
            </a:r>
            <a:r>
              <a:rPr sz="2400" dirty="0" err="1"/>
              <a:t>dezolátnom</a:t>
            </a:r>
            <a:r>
              <a:rPr sz="2400" dirty="0"/>
              <a:t> stave </a:t>
            </a:r>
            <a:r>
              <a:rPr sz="2400" dirty="0" err="1"/>
              <a:t>spisovnej</a:t>
            </a:r>
            <a:r>
              <a:rPr sz="2400" dirty="0"/>
              <a:t> </a:t>
            </a:r>
            <a:r>
              <a:rPr sz="2400" dirty="0" err="1"/>
              <a:t>slovenčiny</a:t>
            </a:r>
            <a:r>
              <a:rPr sz="2400" dirty="0"/>
              <a:t>, </a:t>
            </a:r>
            <a:r>
              <a:rPr sz="2400" dirty="0" err="1"/>
              <a:t>ktorú</a:t>
            </a:r>
            <a:r>
              <a:rPr sz="2400" dirty="0"/>
              <a:t> je </a:t>
            </a:r>
            <a:r>
              <a:rPr sz="2400" dirty="0" err="1"/>
              <a:t>potrebné</a:t>
            </a:r>
            <a:r>
              <a:rPr sz="2400" dirty="0"/>
              <a:t> </a:t>
            </a:r>
            <a:r>
              <a:rPr sz="2400" dirty="0" err="1"/>
              <a:t>napraviť</a:t>
            </a:r>
            <a:r>
              <a:rPr sz="2400" dirty="0"/>
              <a:t>. </a:t>
            </a:r>
          </a:p>
          <a:p>
            <a:pPr>
              <a:lnSpc>
                <a:spcPct val="150000"/>
              </a:lnSpc>
              <a:spcBef>
                <a:spcPts val="0"/>
              </a:spcBef>
            </a:pPr>
            <a:r>
              <a:rPr sz="2400" dirty="0" err="1"/>
              <a:t>Stala</a:t>
            </a:r>
            <a:r>
              <a:rPr sz="2400" dirty="0"/>
              <a:t> </a:t>
            </a:r>
            <a:r>
              <a:rPr sz="2400" dirty="0" err="1"/>
              <a:t>sa</a:t>
            </a:r>
            <a:r>
              <a:rPr sz="2400" dirty="0"/>
              <a:t> z </a:t>
            </a:r>
            <a:r>
              <a:rPr sz="2400" dirty="0" err="1"/>
              <a:t>nej</a:t>
            </a:r>
            <a:r>
              <a:rPr sz="2400" dirty="0"/>
              <a:t> </a:t>
            </a:r>
            <a:r>
              <a:rPr sz="2400" dirty="0" err="1"/>
              <a:t>však</a:t>
            </a:r>
            <a:r>
              <a:rPr sz="2400" dirty="0"/>
              <a:t> </a:t>
            </a:r>
            <a:r>
              <a:rPr sz="2400" dirty="0" err="1"/>
              <a:t>politická</a:t>
            </a:r>
            <a:r>
              <a:rPr sz="2400" dirty="0"/>
              <a:t> </a:t>
            </a:r>
            <a:r>
              <a:rPr sz="2400" dirty="0" err="1"/>
              <a:t>kauza</a:t>
            </a:r>
            <a:r>
              <a:rPr sz="2400" dirty="0"/>
              <a:t>, resp. </a:t>
            </a:r>
            <a:r>
              <a:rPr sz="2400" dirty="0" err="1"/>
              <a:t>politicko-právny</a:t>
            </a:r>
            <a:r>
              <a:rPr sz="2400" dirty="0"/>
              <a:t> </a:t>
            </a:r>
            <a:r>
              <a:rPr sz="2400" dirty="0" err="1"/>
              <a:t>problém</a:t>
            </a:r>
            <a:r>
              <a:rPr sz="2400" dirty="0"/>
              <a:t> </a:t>
            </a:r>
            <a:r>
              <a:rPr sz="2400" dirty="0" err="1"/>
              <a:t>takých</a:t>
            </a:r>
            <a:r>
              <a:rPr sz="2400" dirty="0"/>
              <a:t> </a:t>
            </a:r>
            <a:r>
              <a:rPr sz="2400" dirty="0" err="1"/>
              <a:t>rozmerov</a:t>
            </a:r>
            <a:r>
              <a:rPr sz="2400" dirty="0"/>
              <a:t>, </a:t>
            </a:r>
            <a:r>
              <a:rPr sz="2400" dirty="0" err="1"/>
              <a:t>že</a:t>
            </a:r>
            <a:r>
              <a:rPr sz="2400" dirty="0"/>
              <a:t> </a:t>
            </a:r>
            <a:r>
              <a:rPr sz="2400" dirty="0" err="1"/>
              <a:t>sa</a:t>
            </a:r>
            <a:r>
              <a:rPr sz="2400" dirty="0"/>
              <a:t> v </a:t>
            </a:r>
            <a:r>
              <a:rPr sz="2400" dirty="0" err="1"/>
              <a:t>ňom</a:t>
            </a:r>
            <a:r>
              <a:rPr sz="2400" dirty="0"/>
              <a:t> </a:t>
            </a:r>
            <a:r>
              <a:rPr sz="2400" dirty="0" err="1"/>
              <a:t>už</a:t>
            </a:r>
            <a:r>
              <a:rPr sz="2400" dirty="0"/>
              <a:t> </a:t>
            </a:r>
            <a:r>
              <a:rPr sz="2400" dirty="0" err="1"/>
              <a:t>ťažko</a:t>
            </a:r>
            <a:r>
              <a:rPr sz="2400" dirty="0"/>
              <a:t> </a:t>
            </a:r>
            <a:r>
              <a:rPr sz="2400" dirty="0" err="1"/>
              <a:t>hľadajú</a:t>
            </a:r>
            <a:r>
              <a:rPr sz="2400" dirty="0"/>
              <a:t> </a:t>
            </a:r>
            <a:r>
              <a:rPr sz="2400" dirty="0" err="1"/>
              <a:t>lingvistické</a:t>
            </a:r>
            <a:r>
              <a:rPr sz="2400" dirty="0"/>
              <a:t> </a:t>
            </a:r>
            <a:r>
              <a:rPr sz="2400" dirty="0" err="1"/>
              <a:t>prvky</a:t>
            </a:r>
            <a:r>
              <a:rPr sz="2400" dirty="0"/>
              <a:t>. </a:t>
            </a:r>
          </a:p>
          <a:p>
            <a:pPr>
              <a:lnSpc>
                <a:spcPct val="150000"/>
              </a:lnSpc>
              <a:spcBef>
                <a:spcPts val="0"/>
              </a:spcBef>
            </a:pPr>
            <a:r>
              <a:rPr sz="2400" dirty="0" err="1"/>
              <a:t>Jazykovedci</a:t>
            </a:r>
            <a:r>
              <a:rPr sz="2400" dirty="0"/>
              <a:t> </a:t>
            </a:r>
            <a:r>
              <a:rPr sz="2400" dirty="0" err="1"/>
              <a:t>upozorňovali</a:t>
            </a:r>
            <a:r>
              <a:rPr sz="2400" dirty="0"/>
              <a:t> </a:t>
            </a:r>
            <a:r>
              <a:rPr sz="2400" dirty="0" err="1"/>
              <a:t>na</a:t>
            </a:r>
            <a:r>
              <a:rPr sz="2400" dirty="0"/>
              <a:t> to, </a:t>
            </a:r>
            <a:r>
              <a:rPr sz="2400" dirty="0" err="1"/>
              <a:t>že</a:t>
            </a:r>
            <a:r>
              <a:rPr sz="2400" dirty="0"/>
              <a:t> </a:t>
            </a:r>
            <a:r>
              <a:rPr sz="2400" dirty="0" err="1"/>
              <a:t>novelou</a:t>
            </a:r>
            <a:r>
              <a:rPr sz="2400" dirty="0"/>
              <a:t> </a:t>
            </a:r>
            <a:r>
              <a:rPr sz="2400" dirty="0" err="1"/>
              <a:t>zákona</a:t>
            </a:r>
            <a:r>
              <a:rPr sz="2400" dirty="0"/>
              <a:t> </a:t>
            </a:r>
            <a:r>
              <a:rPr sz="2400" dirty="0" err="1"/>
              <a:t>sa</a:t>
            </a:r>
            <a:r>
              <a:rPr sz="2400" dirty="0"/>
              <a:t> </a:t>
            </a:r>
            <a:r>
              <a:rPr sz="2400" dirty="0" err="1"/>
              <a:t>zasahuje</a:t>
            </a:r>
            <a:r>
              <a:rPr sz="2400" dirty="0"/>
              <a:t> do </a:t>
            </a:r>
            <a:r>
              <a:rPr sz="2400" dirty="0" err="1"/>
              <a:t>jazykovej</a:t>
            </a:r>
            <a:r>
              <a:rPr sz="2400" dirty="0"/>
              <a:t> </a:t>
            </a:r>
            <a:r>
              <a:rPr sz="2400" dirty="0" err="1"/>
              <a:t>kultúry</a:t>
            </a:r>
            <a:r>
              <a:rPr sz="2400" dirty="0"/>
              <a:t> </a:t>
            </a:r>
            <a:r>
              <a:rPr sz="2400" dirty="0" err="1"/>
              <a:t>jazykovo-politickými</a:t>
            </a:r>
            <a:r>
              <a:rPr sz="2400" dirty="0"/>
              <a:t> </a:t>
            </a:r>
            <a:r>
              <a:rPr sz="2400" dirty="0" err="1"/>
              <a:t>opatreniami</a:t>
            </a:r>
            <a:r>
              <a:rPr sz="2400" dirty="0"/>
              <a:t>, </a:t>
            </a:r>
            <a:r>
              <a:rPr sz="2400" dirty="0" err="1"/>
              <a:t>namiesto</a:t>
            </a:r>
            <a:r>
              <a:rPr sz="2400" dirty="0"/>
              <a:t> </a:t>
            </a:r>
            <a:r>
              <a:rPr sz="2400" dirty="0" err="1"/>
              <a:t>toho</a:t>
            </a:r>
            <a:r>
              <a:rPr sz="2400" dirty="0"/>
              <a:t>, aby </a:t>
            </a:r>
            <a:r>
              <a:rPr sz="2400" dirty="0" err="1"/>
              <a:t>boli</a:t>
            </a:r>
            <a:r>
              <a:rPr sz="2400" dirty="0"/>
              <a:t> </a:t>
            </a:r>
            <a:r>
              <a:rPr sz="2400" dirty="0" err="1"/>
              <a:t>vytvorené</a:t>
            </a:r>
            <a:r>
              <a:rPr sz="2400" dirty="0"/>
              <a:t> </a:t>
            </a:r>
            <a:r>
              <a:rPr sz="2400" dirty="0" err="1"/>
              <a:t>optimálne</a:t>
            </a:r>
            <a:r>
              <a:rPr sz="2400" dirty="0"/>
              <a:t> </a:t>
            </a:r>
            <a:r>
              <a:rPr sz="2400" dirty="0" err="1"/>
              <a:t>podmienky</a:t>
            </a:r>
            <a:r>
              <a:rPr sz="2400" dirty="0"/>
              <a:t> </a:t>
            </a:r>
            <a:r>
              <a:rPr sz="2400" dirty="0" err="1"/>
              <a:t>na</a:t>
            </a:r>
            <a:r>
              <a:rPr sz="2400" dirty="0"/>
              <a:t> </a:t>
            </a:r>
            <a:r>
              <a:rPr sz="2400" dirty="0" err="1"/>
              <a:t>fungovanie</a:t>
            </a:r>
            <a:r>
              <a:rPr sz="2400" dirty="0"/>
              <a:t> a </a:t>
            </a:r>
            <a:r>
              <a:rPr sz="2400" dirty="0" err="1"/>
              <a:t>výskum</a:t>
            </a:r>
            <a:r>
              <a:rPr sz="2400" dirty="0"/>
              <a:t> </a:t>
            </a:r>
            <a:r>
              <a:rPr sz="2400" dirty="0" err="1"/>
              <a:t>jazyka</a:t>
            </a:r>
            <a:r>
              <a:rPr sz="2400" dirty="0"/>
              <a:t>. </a:t>
            </a:r>
          </a:p>
        </p:txBody>
      </p:sp>
    </p:spTree>
    <p:extLst>
      <p:ext uri="{BB962C8B-B14F-4D97-AF65-F5344CB8AC3E}">
        <p14:creationId xmlns:p14="http://schemas.microsoft.com/office/powerpoint/2010/main" val="78583004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 Ondrejovič (2010, s. 126) zdôrazňuje aj to, že je neprijateľné rozhodovať o kodifikovanej norme z pozície politickej moci - novela zákona určuje uplatnenie kodifikovanej podoby štátneho jazyka, ako aj to, ktoré sú oficiálne kodifikačné diela.…"/>
          <p:cNvSpPr txBox="1">
            <a:spLocks noGrp="1"/>
          </p:cNvSpPr>
          <p:nvPr>
            <p:ph type="body" idx="1"/>
          </p:nvPr>
        </p:nvSpPr>
        <p:spPr>
          <a:xfrm>
            <a:off x="892969" y="736601"/>
            <a:ext cx="10406063" cy="5228432"/>
          </a:xfrm>
          <a:prstGeom prst="rect">
            <a:avLst/>
          </a:prstGeom>
        </p:spPr>
        <p:txBody>
          <a:bodyPr>
            <a:normAutofit fontScale="85000" lnSpcReduction="10000"/>
          </a:bodyPr>
          <a:lstStyle/>
          <a:p>
            <a:pPr>
              <a:lnSpc>
                <a:spcPct val="150000"/>
              </a:lnSpc>
              <a:spcBef>
                <a:spcPts val="0"/>
              </a:spcBef>
            </a:pPr>
            <a:r>
              <a:rPr dirty="0"/>
              <a:t>S. </a:t>
            </a:r>
            <a:r>
              <a:rPr dirty="0" err="1"/>
              <a:t>Ondrejovič</a:t>
            </a:r>
            <a:r>
              <a:rPr dirty="0"/>
              <a:t> (2010</a:t>
            </a:r>
            <a:r>
              <a:rPr lang="hu-HU" dirty="0"/>
              <a:t>:</a:t>
            </a:r>
            <a:r>
              <a:rPr dirty="0"/>
              <a:t> 126) </a:t>
            </a:r>
            <a:r>
              <a:rPr dirty="0" err="1"/>
              <a:t>zdôrazňuje</a:t>
            </a:r>
            <a:r>
              <a:rPr dirty="0"/>
              <a:t> </a:t>
            </a:r>
            <a:r>
              <a:rPr dirty="0" err="1"/>
              <a:t>aj</a:t>
            </a:r>
            <a:r>
              <a:rPr dirty="0"/>
              <a:t> to, </a:t>
            </a:r>
            <a:r>
              <a:rPr dirty="0" err="1"/>
              <a:t>že</a:t>
            </a:r>
            <a:r>
              <a:rPr dirty="0"/>
              <a:t> je </a:t>
            </a:r>
            <a:r>
              <a:rPr dirty="0" err="1"/>
              <a:t>neprijateľné</a:t>
            </a:r>
            <a:r>
              <a:rPr dirty="0"/>
              <a:t> </a:t>
            </a:r>
            <a:r>
              <a:rPr dirty="0" err="1"/>
              <a:t>rozhodovať</a:t>
            </a:r>
            <a:r>
              <a:rPr dirty="0"/>
              <a:t> o </a:t>
            </a:r>
            <a:r>
              <a:rPr dirty="0" err="1"/>
              <a:t>kodifikovanej</a:t>
            </a:r>
            <a:r>
              <a:rPr dirty="0"/>
              <a:t> </a:t>
            </a:r>
            <a:r>
              <a:rPr dirty="0" err="1"/>
              <a:t>norme</a:t>
            </a:r>
            <a:r>
              <a:rPr dirty="0"/>
              <a:t> z </a:t>
            </a:r>
            <a:r>
              <a:rPr dirty="0" err="1"/>
              <a:t>pozície</a:t>
            </a:r>
            <a:r>
              <a:rPr dirty="0"/>
              <a:t> </a:t>
            </a:r>
            <a:r>
              <a:rPr dirty="0" err="1"/>
              <a:t>politickej</a:t>
            </a:r>
            <a:r>
              <a:rPr dirty="0"/>
              <a:t> </a:t>
            </a:r>
            <a:r>
              <a:rPr dirty="0" err="1"/>
              <a:t>moci</a:t>
            </a:r>
            <a:r>
              <a:rPr dirty="0"/>
              <a:t> - </a:t>
            </a:r>
            <a:r>
              <a:rPr dirty="0" err="1"/>
              <a:t>novela</a:t>
            </a:r>
            <a:r>
              <a:rPr dirty="0"/>
              <a:t> </a:t>
            </a:r>
            <a:r>
              <a:rPr dirty="0" err="1"/>
              <a:t>zákona</a:t>
            </a:r>
            <a:r>
              <a:rPr dirty="0"/>
              <a:t> </a:t>
            </a:r>
            <a:r>
              <a:rPr dirty="0" err="1"/>
              <a:t>určuje</a:t>
            </a:r>
            <a:r>
              <a:rPr dirty="0"/>
              <a:t> </a:t>
            </a:r>
            <a:r>
              <a:rPr dirty="0" err="1"/>
              <a:t>uplatnenie</a:t>
            </a:r>
            <a:r>
              <a:rPr dirty="0"/>
              <a:t> </a:t>
            </a:r>
            <a:r>
              <a:rPr dirty="0" err="1"/>
              <a:t>kodifikovanej</a:t>
            </a:r>
            <a:r>
              <a:rPr dirty="0"/>
              <a:t> </a:t>
            </a:r>
            <a:r>
              <a:rPr dirty="0" err="1"/>
              <a:t>podoby</a:t>
            </a:r>
            <a:r>
              <a:rPr dirty="0"/>
              <a:t> </a:t>
            </a:r>
            <a:r>
              <a:rPr dirty="0" err="1"/>
              <a:t>štátneho</a:t>
            </a:r>
            <a:r>
              <a:rPr dirty="0"/>
              <a:t> </a:t>
            </a:r>
            <a:r>
              <a:rPr dirty="0" err="1"/>
              <a:t>jazyka</a:t>
            </a:r>
            <a:r>
              <a:rPr dirty="0"/>
              <a:t>, </a:t>
            </a:r>
            <a:r>
              <a:rPr dirty="0" err="1"/>
              <a:t>ako</a:t>
            </a:r>
            <a:r>
              <a:rPr dirty="0"/>
              <a:t> </a:t>
            </a:r>
            <a:r>
              <a:rPr dirty="0" err="1"/>
              <a:t>aj</a:t>
            </a:r>
            <a:r>
              <a:rPr dirty="0"/>
              <a:t> to, </a:t>
            </a:r>
            <a:r>
              <a:rPr dirty="0" err="1"/>
              <a:t>ktoré</a:t>
            </a:r>
            <a:r>
              <a:rPr dirty="0"/>
              <a:t> </a:t>
            </a:r>
            <a:r>
              <a:rPr dirty="0" err="1"/>
              <a:t>sú</a:t>
            </a:r>
            <a:r>
              <a:rPr dirty="0"/>
              <a:t> </a:t>
            </a:r>
            <a:r>
              <a:rPr dirty="0" err="1"/>
              <a:t>oficiálne</a:t>
            </a:r>
            <a:r>
              <a:rPr dirty="0"/>
              <a:t> </a:t>
            </a:r>
            <a:r>
              <a:rPr dirty="0" err="1"/>
              <a:t>kodifikačné</a:t>
            </a:r>
            <a:r>
              <a:rPr dirty="0"/>
              <a:t> </a:t>
            </a:r>
            <a:r>
              <a:rPr dirty="0" err="1"/>
              <a:t>diela</a:t>
            </a:r>
            <a:r>
              <a:rPr dirty="0"/>
              <a:t>. </a:t>
            </a:r>
          </a:p>
          <a:p>
            <a:pPr>
              <a:lnSpc>
                <a:spcPct val="150000"/>
              </a:lnSpc>
              <a:spcBef>
                <a:spcPts val="0"/>
              </a:spcBef>
            </a:pPr>
            <a:r>
              <a:rPr dirty="0" err="1"/>
              <a:t>Všetky</a:t>
            </a:r>
            <a:r>
              <a:rPr dirty="0"/>
              <a:t> </a:t>
            </a:r>
            <a:r>
              <a:rPr dirty="0" err="1"/>
              <a:t>tieto</a:t>
            </a:r>
            <a:r>
              <a:rPr dirty="0"/>
              <a:t> </a:t>
            </a:r>
            <a:r>
              <a:rPr dirty="0" err="1"/>
              <a:t>diela</a:t>
            </a:r>
            <a:r>
              <a:rPr dirty="0"/>
              <a:t> (</a:t>
            </a:r>
            <a:r>
              <a:rPr dirty="0" err="1"/>
              <a:t>Pravidlá</a:t>
            </a:r>
            <a:r>
              <a:rPr dirty="0"/>
              <a:t> </a:t>
            </a:r>
            <a:r>
              <a:rPr dirty="0" err="1"/>
              <a:t>slovenského</a:t>
            </a:r>
            <a:r>
              <a:rPr dirty="0"/>
              <a:t> </a:t>
            </a:r>
            <a:r>
              <a:rPr dirty="0" err="1"/>
              <a:t>pravopisu</a:t>
            </a:r>
            <a:r>
              <a:rPr dirty="0"/>
              <a:t> z r. 2000, 4. </a:t>
            </a:r>
            <a:r>
              <a:rPr dirty="0" err="1"/>
              <a:t>vydanie</a:t>
            </a:r>
            <a:r>
              <a:rPr dirty="0"/>
              <a:t> </a:t>
            </a:r>
            <a:r>
              <a:rPr dirty="0" err="1"/>
              <a:t>Krátkeho</a:t>
            </a:r>
            <a:r>
              <a:rPr dirty="0"/>
              <a:t> </a:t>
            </a:r>
            <a:r>
              <a:rPr dirty="0" err="1"/>
              <a:t>slovníka</a:t>
            </a:r>
            <a:r>
              <a:rPr dirty="0"/>
              <a:t> </a:t>
            </a:r>
            <a:r>
              <a:rPr dirty="0" err="1"/>
              <a:t>slovenského</a:t>
            </a:r>
            <a:r>
              <a:rPr dirty="0"/>
              <a:t> </a:t>
            </a:r>
            <a:r>
              <a:rPr dirty="0" err="1"/>
              <a:t>jazyka</a:t>
            </a:r>
            <a:r>
              <a:rPr dirty="0"/>
              <a:t> z </a:t>
            </a:r>
            <a:r>
              <a:rPr dirty="0" err="1"/>
              <a:t>roku</a:t>
            </a:r>
            <a:r>
              <a:rPr dirty="0"/>
              <a:t> 2003, </a:t>
            </a:r>
            <a:r>
              <a:rPr dirty="0" err="1"/>
              <a:t>Morfológia</a:t>
            </a:r>
            <a:r>
              <a:rPr dirty="0"/>
              <a:t> </a:t>
            </a:r>
            <a:r>
              <a:rPr dirty="0" err="1"/>
              <a:t>slovenského</a:t>
            </a:r>
            <a:r>
              <a:rPr dirty="0"/>
              <a:t> </a:t>
            </a:r>
            <a:r>
              <a:rPr dirty="0" err="1"/>
              <a:t>jazyka</a:t>
            </a:r>
            <a:r>
              <a:rPr dirty="0"/>
              <a:t> z </a:t>
            </a:r>
            <a:r>
              <a:rPr dirty="0" err="1"/>
              <a:t>roku</a:t>
            </a:r>
            <a:r>
              <a:rPr dirty="0"/>
              <a:t> 1966, </a:t>
            </a:r>
            <a:r>
              <a:rPr dirty="0" err="1"/>
              <a:t>Pravidlá</a:t>
            </a:r>
            <a:r>
              <a:rPr dirty="0"/>
              <a:t> </a:t>
            </a:r>
            <a:r>
              <a:rPr dirty="0" err="1"/>
              <a:t>slovenskej</a:t>
            </a:r>
            <a:r>
              <a:rPr dirty="0"/>
              <a:t> </a:t>
            </a:r>
            <a:r>
              <a:rPr dirty="0" err="1"/>
              <a:t>výslovnosti</a:t>
            </a:r>
            <a:r>
              <a:rPr dirty="0"/>
              <a:t> Á. </a:t>
            </a:r>
            <a:r>
              <a:rPr dirty="0" err="1"/>
              <a:t>Kráľa</a:t>
            </a:r>
            <a:r>
              <a:rPr dirty="0"/>
              <a:t> z </a:t>
            </a:r>
            <a:r>
              <a:rPr dirty="0" err="1"/>
              <a:t>roku</a:t>
            </a:r>
            <a:r>
              <a:rPr dirty="0"/>
              <a:t> 2009 - </a:t>
            </a:r>
            <a:r>
              <a:rPr dirty="0" err="1"/>
              <a:t>ktorú</a:t>
            </a:r>
            <a:r>
              <a:rPr dirty="0"/>
              <a:t> </a:t>
            </a:r>
            <a:r>
              <a:rPr dirty="0" err="1"/>
              <a:t>traja</a:t>
            </a:r>
            <a:r>
              <a:rPr dirty="0"/>
              <a:t> zo </a:t>
            </a:r>
            <a:r>
              <a:rPr dirty="0" err="1"/>
              <a:t>štyroch</a:t>
            </a:r>
            <a:r>
              <a:rPr dirty="0"/>
              <a:t> </a:t>
            </a:r>
            <a:r>
              <a:rPr dirty="0" err="1"/>
              <a:t>posudzovateľov</a:t>
            </a:r>
            <a:r>
              <a:rPr dirty="0"/>
              <a:t> </a:t>
            </a:r>
            <a:r>
              <a:rPr dirty="0" err="1"/>
              <a:t>neodporučili</a:t>
            </a:r>
            <a:r>
              <a:rPr dirty="0"/>
              <a:t> </a:t>
            </a:r>
            <a:r>
              <a:rPr dirty="0" err="1"/>
              <a:t>na</a:t>
            </a:r>
            <a:r>
              <a:rPr dirty="0"/>
              <a:t> </a:t>
            </a:r>
            <a:r>
              <a:rPr dirty="0" err="1"/>
              <a:t>vydanie</a:t>
            </a:r>
            <a:r>
              <a:rPr dirty="0"/>
              <a:t>) </a:t>
            </a:r>
            <a:r>
              <a:rPr dirty="0" err="1"/>
              <a:t>sú</a:t>
            </a:r>
            <a:r>
              <a:rPr dirty="0"/>
              <a:t> “</a:t>
            </a:r>
            <a:r>
              <a:rPr dirty="0" err="1"/>
              <a:t>istým</a:t>
            </a:r>
            <a:r>
              <a:rPr dirty="0"/>
              <a:t> </a:t>
            </a:r>
            <a:r>
              <a:rPr dirty="0" err="1"/>
              <a:t>spôsobom</a:t>
            </a:r>
            <a:r>
              <a:rPr dirty="0"/>
              <a:t> </a:t>
            </a:r>
            <a:r>
              <a:rPr dirty="0" err="1"/>
              <a:t>prekonané</a:t>
            </a:r>
            <a:r>
              <a:rPr dirty="0"/>
              <a:t> </a:t>
            </a:r>
            <a:r>
              <a:rPr dirty="0" err="1"/>
              <a:t>vývinom</a:t>
            </a:r>
            <a:r>
              <a:rPr dirty="0"/>
              <a:t> </a:t>
            </a:r>
            <a:r>
              <a:rPr dirty="0" err="1"/>
              <a:t>jazyka</a:t>
            </a:r>
            <a:r>
              <a:rPr dirty="0"/>
              <a:t> </a:t>
            </a:r>
            <a:r>
              <a:rPr dirty="0" err="1"/>
              <a:t>i</a:t>
            </a:r>
            <a:r>
              <a:rPr dirty="0"/>
              <a:t> </a:t>
            </a:r>
            <a:r>
              <a:rPr dirty="0" err="1"/>
              <a:t>vývinom</a:t>
            </a:r>
            <a:r>
              <a:rPr dirty="0"/>
              <a:t> v </a:t>
            </a:r>
            <a:r>
              <a:rPr dirty="0" err="1"/>
              <a:t>poznávaní</a:t>
            </a:r>
            <a:r>
              <a:rPr dirty="0"/>
              <a:t> </a:t>
            </a:r>
            <a:r>
              <a:rPr dirty="0" err="1"/>
              <a:t>nášho</a:t>
            </a:r>
            <a:r>
              <a:rPr dirty="0"/>
              <a:t> </a:t>
            </a:r>
            <a:r>
              <a:rPr dirty="0" err="1"/>
              <a:t>jazyka</a:t>
            </a:r>
            <a:r>
              <a:rPr dirty="0"/>
              <a:t>”. (</a:t>
            </a:r>
            <a:r>
              <a:rPr dirty="0" err="1"/>
              <a:t>Ondrejovič</a:t>
            </a:r>
            <a:r>
              <a:rPr dirty="0"/>
              <a:t> 2010</a:t>
            </a:r>
            <a:r>
              <a:rPr lang="hu-HU" dirty="0"/>
              <a:t>: </a:t>
            </a:r>
            <a:r>
              <a:rPr dirty="0"/>
              <a:t>126)</a:t>
            </a:r>
          </a:p>
        </p:txBody>
      </p:sp>
    </p:spTree>
    <p:extLst>
      <p:ext uri="{BB962C8B-B14F-4D97-AF65-F5344CB8AC3E}">
        <p14:creationId xmlns:p14="http://schemas.microsoft.com/office/powerpoint/2010/main" val="3641303811"/>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Predtým kodifikáciu politický orgán iba vyhlasoval - schvaľovali ju experti, novelizáciou Zákona o štátnom jazyku však dostalo Ministerstvo privilégium kodifikáciu schvaľovať aj zverejňovať na internete.…"/>
          <p:cNvSpPr txBox="1">
            <a:spLocks noGrp="1"/>
          </p:cNvSpPr>
          <p:nvPr>
            <p:ph type="body" idx="1"/>
          </p:nvPr>
        </p:nvSpPr>
        <p:spPr>
          <a:xfrm>
            <a:off x="892969" y="728133"/>
            <a:ext cx="10406063" cy="5236899"/>
          </a:xfrm>
          <a:prstGeom prst="rect">
            <a:avLst/>
          </a:prstGeom>
        </p:spPr>
        <p:txBody>
          <a:bodyPr>
            <a:normAutofit fontScale="77500" lnSpcReduction="20000"/>
          </a:bodyPr>
          <a:lstStyle/>
          <a:p>
            <a:pPr marL="281275" indent="-281275" defTabSz="369675">
              <a:lnSpc>
                <a:spcPct val="160000"/>
              </a:lnSpc>
              <a:spcBef>
                <a:spcPts val="0"/>
              </a:spcBef>
              <a:defRPr sz="2880"/>
            </a:pPr>
            <a:r>
              <a:rPr dirty="0" err="1"/>
              <a:t>Predtým</a:t>
            </a:r>
            <a:r>
              <a:rPr dirty="0"/>
              <a:t> </a:t>
            </a:r>
            <a:r>
              <a:rPr dirty="0" err="1"/>
              <a:t>kodifikáciu</a:t>
            </a:r>
            <a:r>
              <a:rPr dirty="0"/>
              <a:t> </a:t>
            </a:r>
            <a:r>
              <a:rPr dirty="0" err="1"/>
              <a:t>politický</a:t>
            </a:r>
            <a:r>
              <a:rPr dirty="0"/>
              <a:t> </a:t>
            </a:r>
            <a:r>
              <a:rPr dirty="0" err="1"/>
              <a:t>orgán</a:t>
            </a:r>
            <a:r>
              <a:rPr dirty="0"/>
              <a:t> </a:t>
            </a:r>
            <a:r>
              <a:rPr dirty="0" err="1"/>
              <a:t>iba</a:t>
            </a:r>
            <a:r>
              <a:rPr dirty="0"/>
              <a:t> </a:t>
            </a:r>
            <a:r>
              <a:rPr dirty="0" err="1"/>
              <a:t>vyhlasoval</a:t>
            </a:r>
            <a:r>
              <a:rPr dirty="0"/>
              <a:t> - </a:t>
            </a:r>
            <a:r>
              <a:rPr dirty="0" err="1"/>
              <a:t>schvaľovali</a:t>
            </a:r>
            <a:r>
              <a:rPr dirty="0"/>
              <a:t> </a:t>
            </a:r>
            <a:r>
              <a:rPr dirty="0" err="1"/>
              <a:t>ju</a:t>
            </a:r>
            <a:r>
              <a:rPr dirty="0"/>
              <a:t> </a:t>
            </a:r>
            <a:r>
              <a:rPr dirty="0" err="1"/>
              <a:t>experti</a:t>
            </a:r>
            <a:r>
              <a:rPr dirty="0"/>
              <a:t>, </a:t>
            </a:r>
            <a:r>
              <a:rPr dirty="0" err="1"/>
              <a:t>novelizáciou</a:t>
            </a:r>
            <a:r>
              <a:rPr dirty="0"/>
              <a:t> </a:t>
            </a:r>
            <a:r>
              <a:rPr dirty="0" err="1"/>
              <a:t>Zákona</a:t>
            </a:r>
            <a:r>
              <a:rPr dirty="0"/>
              <a:t> o </a:t>
            </a:r>
            <a:r>
              <a:rPr dirty="0" err="1"/>
              <a:t>štátnom</a:t>
            </a:r>
            <a:r>
              <a:rPr dirty="0"/>
              <a:t> </a:t>
            </a:r>
            <a:r>
              <a:rPr dirty="0" err="1"/>
              <a:t>jazyku</a:t>
            </a:r>
            <a:r>
              <a:rPr dirty="0"/>
              <a:t> </a:t>
            </a:r>
            <a:r>
              <a:rPr dirty="0" err="1"/>
              <a:t>však</a:t>
            </a:r>
            <a:r>
              <a:rPr dirty="0"/>
              <a:t> </a:t>
            </a:r>
            <a:r>
              <a:rPr dirty="0" err="1"/>
              <a:t>dostalo</a:t>
            </a:r>
            <a:r>
              <a:rPr dirty="0"/>
              <a:t> </a:t>
            </a:r>
            <a:r>
              <a:rPr dirty="0" err="1"/>
              <a:t>Ministerstvo</a:t>
            </a:r>
            <a:r>
              <a:rPr dirty="0"/>
              <a:t> </a:t>
            </a:r>
            <a:r>
              <a:rPr dirty="0" err="1"/>
              <a:t>privilégium</a:t>
            </a:r>
            <a:r>
              <a:rPr dirty="0"/>
              <a:t> </a:t>
            </a:r>
            <a:r>
              <a:rPr dirty="0" err="1"/>
              <a:t>kodifikáciu</a:t>
            </a:r>
            <a:r>
              <a:rPr dirty="0"/>
              <a:t> </a:t>
            </a:r>
            <a:r>
              <a:rPr dirty="0" err="1"/>
              <a:t>schvaľovať</a:t>
            </a:r>
            <a:r>
              <a:rPr dirty="0"/>
              <a:t> </a:t>
            </a:r>
            <a:r>
              <a:rPr dirty="0" err="1"/>
              <a:t>aj</a:t>
            </a:r>
            <a:r>
              <a:rPr dirty="0"/>
              <a:t> </a:t>
            </a:r>
            <a:r>
              <a:rPr dirty="0" err="1"/>
              <a:t>zverejňovať</a:t>
            </a:r>
            <a:r>
              <a:rPr dirty="0"/>
              <a:t> </a:t>
            </a:r>
            <a:r>
              <a:rPr dirty="0" err="1"/>
              <a:t>na</a:t>
            </a:r>
            <a:r>
              <a:rPr dirty="0"/>
              <a:t> </a:t>
            </a:r>
            <a:r>
              <a:rPr dirty="0" err="1"/>
              <a:t>internete</a:t>
            </a:r>
            <a:r>
              <a:rPr dirty="0"/>
              <a:t>. </a:t>
            </a:r>
          </a:p>
          <a:p>
            <a:pPr marL="281275" indent="-281275" defTabSz="369675">
              <a:lnSpc>
                <a:spcPct val="160000"/>
              </a:lnSpc>
              <a:spcBef>
                <a:spcPts val="0"/>
              </a:spcBef>
              <a:defRPr sz="2880"/>
            </a:pPr>
            <a:r>
              <a:rPr dirty="0"/>
              <a:t>O </a:t>
            </a:r>
            <a:r>
              <a:rPr dirty="0" err="1"/>
              <a:t>kodifikačných</a:t>
            </a:r>
            <a:r>
              <a:rPr dirty="0"/>
              <a:t> </a:t>
            </a:r>
            <a:r>
              <a:rPr dirty="0" err="1"/>
              <a:t>zmenách</a:t>
            </a:r>
            <a:r>
              <a:rPr dirty="0"/>
              <a:t> </a:t>
            </a:r>
            <a:r>
              <a:rPr dirty="0" err="1"/>
              <a:t>už</a:t>
            </a:r>
            <a:r>
              <a:rPr dirty="0"/>
              <a:t> </a:t>
            </a:r>
            <a:r>
              <a:rPr dirty="0" err="1"/>
              <a:t>nerozhoduje</a:t>
            </a:r>
            <a:r>
              <a:rPr dirty="0"/>
              <a:t> </a:t>
            </a:r>
            <a:r>
              <a:rPr dirty="0" err="1"/>
              <a:t>pravopisná</a:t>
            </a:r>
            <a:r>
              <a:rPr dirty="0"/>
              <a:t> </a:t>
            </a:r>
            <a:r>
              <a:rPr dirty="0" err="1"/>
              <a:t>alebo</a:t>
            </a:r>
            <a:r>
              <a:rPr dirty="0"/>
              <a:t> </a:t>
            </a:r>
            <a:r>
              <a:rPr dirty="0" err="1"/>
              <a:t>ortoepická</a:t>
            </a:r>
            <a:r>
              <a:rPr dirty="0"/>
              <a:t> </a:t>
            </a:r>
            <a:r>
              <a:rPr dirty="0" err="1"/>
              <a:t>komisia</a:t>
            </a:r>
            <a:r>
              <a:rPr dirty="0"/>
              <a:t> s </a:t>
            </a:r>
            <a:r>
              <a:rPr dirty="0" err="1"/>
              <a:t>celoslovenskou</a:t>
            </a:r>
            <a:r>
              <a:rPr dirty="0"/>
              <a:t> </a:t>
            </a:r>
            <a:r>
              <a:rPr dirty="0" err="1"/>
              <a:t>pôsobnosťou</a:t>
            </a:r>
            <a:r>
              <a:rPr dirty="0"/>
              <a:t>.</a:t>
            </a:r>
          </a:p>
          <a:p>
            <a:pPr marL="281275" indent="-281275" defTabSz="369675">
              <a:lnSpc>
                <a:spcPct val="160000"/>
              </a:lnSpc>
              <a:spcBef>
                <a:spcPts val="0"/>
              </a:spcBef>
              <a:defRPr sz="2880"/>
            </a:pPr>
            <a:r>
              <a:rPr dirty="0"/>
              <a:t>V </a:t>
            </a:r>
            <a:r>
              <a:rPr dirty="0" err="1"/>
              <a:t>citovanom</a:t>
            </a:r>
            <a:r>
              <a:rPr dirty="0"/>
              <a:t> </a:t>
            </a:r>
            <a:r>
              <a:rPr dirty="0" err="1"/>
              <a:t>príspevku</a:t>
            </a:r>
            <a:r>
              <a:rPr dirty="0"/>
              <a:t> </a:t>
            </a:r>
            <a:r>
              <a:rPr dirty="0" err="1"/>
              <a:t>autor</a:t>
            </a:r>
            <a:r>
              <a:rPr dirty="0"/>
              <a:t> </a:t>
            </a:r>
            <a:r>
              <a:rPr dirty="0" err="1"/>
              <a:t>ďalej</a:t>
            </a:r>
            <a:r>
              <a:rPr dirty="0"/>
              <a:t> </a:t>
            </a:r>
            <a:r>
              <a:rPr dirty="0" err="1"/>
              <a:t>píše</a:t>
            </a:r>
            <a:r>
              <a:rPr dirty="0"/>
              <a:t>, </a:t>
            </a:r>
            <a:r>
              <a:rPr dirty="0" err="1"/>
              <a:t>že</a:t>
            </a:r>
            <a:r>
              <a:rPr dirty="0"/>
              <a:t> </a:t>
            </a:r>
            <a:r>
              <a:rPr dirty="0" err="1"/>
              <a:t>vtedajšie</a:t>
            </a:r>
            <a:r>
              <a:rPr dirty="0"/>
              <a:t> </a:t>
            </a:r>
            <a:r>
              <a:rPr dirty="0" err="1"/>
              <a:t>vedenie</a:t>
            </a:r>
            <a:r>
              <a:rPr dirty="0"/>
              <a:t> JÚĽŠ SAV </a:t>
            </a:r>
            <a:r>
              <a:rPr dirty="0" err="1"/>
              <a:t>malo</a:t>
            </a:r>
            <a:r>
              <a:rPr dirty="0"/>
              <a:t> k </a:t>
            </a:r>
            <a:r>
              <a:rPr dirty="0" err="1"/>
              <a:t>novele</a:t>
            </a:r>
            <a:r>
              <a:rPr dirty="0"/>
              <a:t> </a:t>
            </a:r>
            <a:r>
              <a:rPr dirty="0" err="1"/>
              <a:t>zákona</a:t>
            </a:r>
            <a:r>
              <a:rPr dirty="0"/>
              <a:t> o </a:t>
            </a:r>
            <a:r>
              <a:rPr dirty="0" err="1"/>
              <a:t>štátnom</a:t>
            </a:r>
            <a:r>
              <a:rPr dirty="0"/>
              <a:t> </a:t>
            </a:r>
            <a:r>
              <a:rPr dirty="0" err="1"/>
              <a:t>jazyku</a:t>
            </a:r>
            <a:r>
              <a:rPr dirty="0"/>
              <a:t> </a:t>
            </a:r>
            <a:r>
              <a:rPr dirty="0" err="1"/>
              <a:t>viaceré</a:t>
            </a:r>
            <a:r>
              <a:rPr dirty="0"/>
              <a:t> </a:t>
            </a:r>
            <a:r>
              <a:rPr dirty="0" err="1"/>
              <a:t>pripomienky</a:t>
            </a:r>
            <a:r>
              <a:rPr dirty="0"/>
              <a:t> - </a:t>
            </a:r>
            <a:r>
              <a:rPr dirty="0" err="1"/>
              <a:t>napr</a:t>
            </a:r>
            <a:r>
              <a:rPr dirty="0"/>
              <a:t>. </a:t>
            </a:r>
            <a:r>
              <a:rPr dirty="0" err="1"/>
              <a:t>aj</a:t>
            </a:r>
            <a:r>
              <a:rPr dirty="0"/>
              <a:t> </a:t>
            </a:r>
            <a:r>
              <a:rPr dirty="0" err="1"/>
              <a:t>veta</a:t>
            </a:r>
            <a:r>
              <a:rPr dirty="0"/>
              <a:t> </a:t>
            </a:r>
            <a:r>
              <a:rPr dirty="0" err="1"/>
              <a:t>novelizácie</a:t>
            </a:r>
            <a:r>
              <a:rPr dirty="0"/>
              <a:t> v </a:t>
            </a:r>
            <a:r>
              <a:rPr dirty="0" err="1"/>
              <a:t>znení</a:t>
            </a:r>
            <a:r>
              <a:rPr dirty="0"/>
              <a:t>: “</a:t>
            </a:r>
            <a:r>
              <a:rPr dirty="0" err="1"/>
              <a:t>Akýkoľvek</a:t>
            </a:r>
            <a:r>
              <a:rPr dirty="0"/>
              <a:t> </a:t>
            </a:r>
            <a:r>
              <a:rPr dirty="0" err="1"/>
              <a:t>zásah</a:t>
            </a:r>
            <a:r>
              <a:rPr dirty="0"/>
              <a:t> do </a:t>
            </a:r>
            <a:r>
              <a:rPr dirty="0" err="1"/>
              <a:t>kodifikovanej</a:t>
            </a:r>
            <a:r>
              <a:rPr dirty="0"/>
              <a:t> </a:t>
            </a:r>
            <a:r>
              <a:rPr dirty="0" err="1"/>
              <a:t>podoby</a:t>
            </a:r>
            <a:r>
              <a:rPr dirty="0"/>
              <a:t> </a:t>
            </a:r>
            <a:r>
              <a:rPr dirty="0" err="1"/>
              <a:t>štátneho</a:t>
            </a:r>
            <a:r>
              <a:rPr dirty="0"/>
              <a:t> </a:t>
            </a:r>
            <a:r>
              <a:rPr dirty="0" err="1"/>
              <a:t>jazyka</a:t>
            </a:r>
            <a:r>
              <a:rPr dirty="0"/>
              <a:t> v </a:t>
            </a:r>
            <a:r>
              <a:rPr dirty="0" err="1"/>
              <a:t>rozpore</a:t>
            </a:r>
            <a:r>
              <a:rPr dirty="0"/>
              <a:t> s </a:t>
            </a:r>
            <a:r>
              <a:rPr dirty="0" err="1"/>
              <a:t>jeho</a:t>
            </a:r>
            <a:r>
              <a:rPr dirty="0"/>
              <a:t> </a:t>
            </a:r>
            <a:r>
              <a:rPr dirty="0" err="1"/>
              <a:t>zákonitosťami</a:t>
            </a:r>
            <a:r>
              <a:rPr dirty="0"/>
              <a:t> je </a:t>
            </a:r>
            <a:r>
              <a:rPr dirty="0" err="1"/>
              <a:t>neprípustný</a:t>
            </a:r>
            <a:r>
              <a:rPr dirty="0"/>
              <a:t>” je z </a:t>
            </a:r>
            <a:r>
              <a:rPr dirty="0" err="1"/>
              <a:t>lingvistického</a:t>
            </a:r>
            <a:r>
              <a:rPr dirty="0"/>
              <a:t> </a:t>
            </a:r>
            <a:r>
              <a:rPr dirty="0" err="1"/>
              <a:t>hľadiska</a:t>
            </a:r>
            <a:r>
              <a:rPr dirty="0"/>
              <a:t> </a:t>
            </a:r>
            <a:r>
              <a:rPr dirty="0" err="1"/>
              <a:t>iracionálna</a:t>
            </a:r>
            <a:r>
              <a:rPr dirty="0"/>
              <a:t> a </a:t>
            </a:r>
            <a:r>
              <a:rPr dirty="0" err="1"/>
              <a:t>nezmyselná</a:t>
            </a:r>
            <a:r>
              <a:rPr dirty="0"/>
              <a:t>.</a:t>
            </a:r>
          </a:p>
          <a:p>
            <a:pPr marL="281275" indent="-281275" defTabSz="369675">
              <a:lnSpc>
                <a:spcPct val="160000"/>
              </a:lnSpc>
              <a:spcBef>
                <a:spcPts val="0"/>
              </a:spcBef>
              <a:defRPr sz="2880"/>
            </a:pPr>
            <a:r>
              <a:rPr dirty="0"/>
              <a:t> Ani </a:t>
            </a:r>
            <a:r>
              <a:rPr dirty="0" err="1"/>
              <a:t>jedna</a:t>
            </a:r>
            <a:r>
              <a:rPr dirty="0"/>
              <a:t> z </a:t>
            </a:r>
            <a:r>
              <a:rPr dirty="0" err="1"/>
              <a:t>pripomienok</a:t>
            </a:r>
            <a:r>
              <a:rPr dirty="0"/>
              <a:t> JÚĽŠ SAV </a:t>
            </a:r>
            <a:r>
              <a:rPr dirty="0" err="1"/>
              <a:t>však</a:t>
            </a:r>
            <a:r>
              <a:rPr dirty="0"/>
              <a:t> </a:t>
            </a:r>
            <a:r>
              <a:rPr dirty="0" err="1"/>
              <a:t>nebola</a:t>
            </a:r>
            <a:r>
              <a:rPr dirty="0"/>
              <a:t> </a:t>
            </a:r>
            <a:r>
              <a:rPr dirty="0" err="1"/>
              <a:t>prijatá</a:t>
            </a:r>
            <a:r>
              <a:rPr dirty="0"/>
              <a:t>.</a:t>
            </a:r>
          </a:p>
        </p:txBody>
      </p:sp>
    </p:spTree>
    <p:extLst>
      <p:ext uri="{BB962C8B-B14F-4D97-AF65-F5344CB8AC3E}">
        <p14:creationId xmlns:p14="http://schemas.microsoft.com/office/powerpoint/2010/main" val="3656668867"/>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Posledná novelizácia zákona NR SR č. 270/ 1995 Z. z. o štátnom jazyku nastala prijatím zákona č. 35/2011 Z. z., ktorý vstúpil do platnosti 1. marca 2011.…"/>
          <p:cNvSpPr txBox="1">
            <a:spLocks noGrp="1"/>
          </p:cNvSpPr>
          <p:nvPr>
            <p:ph type="body" idx="1"/>
          </p:nvPr>
        </p:nvSpPr>
        <p:spPr>
          <a:xfrm>
            <a:off x="892969" y="736601"/>
            <a:ext cx="10406063" cy="5228432"/>
          </a:xfrm>
          <a:prstGeom prst="rect">
            <a:avLst/>
          </a:prstGeom>
        </p:spPr>
        <p:txBody>
          <a:bodyPr>
            <a:normAutofit fontScale="77500" lnSpcReduction="20000"/>
          </a:bodyPr>
          <a:lstStyle/>
          <a:p>
            <a:pPr marL="281275" indent="-281275" defTabSz="369675">
              <a:lnSpc>
                <a:spcPct val="170000"/>
              </a:lnSpc>
              <a:spcBef>
                <a:spcPts val="0"/>
              </a:spcBef>
              <a:defRPr sz="2880"/>
            </a:pPr>
            <a:r>
              <a:rPr dirty="0" err="1"/>
              <a:t>Posledná</a:t>
            </a:r>
            <a:r>
              <a:rPr dirty="0"/>
              <a:t> </a:t>
            </a:r>
            <a:r>
              <a:rPr dirty="0" err="1"/>
              <a:t>novelizácia</a:t>
            </a:r>
            <a:r>
              <a:rPr dirty="0"/>
              <a:t> </a:t>
            </a:r>
            <a:r>
              <a:rPr dirty="0" err="1"/>
              <a:t>zákona</a:t>
            </a:r>
            <a:r>
              <a:rPr dirty="0"/>
              <a:t> NR SR č. 270/ 1995 Z. z. o </a:t>
            </a:r>
            <a:r>
              <a:rPr dirty="0" err="1"/>
              <a:t>štátnom</a:t>
            </a:r>
            <a:r>
              <a:rPr dirty="0"/>
              <a:t> </a:t>
            </a:r>
            <a:r>
              <a:rPr dirty="0" err="1"/>
              <a:t>jazyku</a:t>
            </a:r>
            <a:r>
              <a:rPr dirty="0"/>
              <a:t> </a:t>
            </a:r>
            <a:r>
              <a:rPr dirty="0" err="1"/>
              <a:t>nastala</a:t>
            </a:r>
            <a:r>
              <a:rPr dirty="0"/>
              <a:t> </a:t>
            </a:r>
            <a:r>
              <a:rPr dirty="0" err="1"/>
              <a:t>prijatím</a:t>
            </a:r>
            <a:r>
              <a:rPr dirty="0"/>
              <a:t> </a:t>
            </a:r>
            <a:r>
              <a:rPr dirty="0" err="1"/>
              <a:t>zákona</a:t>
            </a:r>
            <a:r>
              <a:rPr dirty="0"/>
              <a:t> č. 35/2011 Z. z., </a:t>
            </a:r>
            <a:r>
              <a:rPr dirty="0" err="1"/>
              <a:t>ktorý</a:t>
            </a:r>
            <a:r>
              <a:rPr dirty="0"/>
              <a:t> </a:t>
            </a:r>
            <a:r>
              <a:rPr dirty="0" err="1"/>
              <a:t>vstúpil</a:t>
            </a:r>
            <a:r>
              <a:rPr dirty="0"/>
              <a:t> do </a:t>
            </a:r>
            <a:r>
              <a:rPr dirty="0" err="1"/>
              <a:t>platnosti</a:t>
            </a:r>
            <a:r>
              <a:rPr dirty="0"/>
              <a:t> 1. </a:t>
            </a:r>
            <a:r>
              <a:rPr dirty="0" err="1"/>
              <a:t>marca</a:t>
            </a:r>
            <a:r>
              <a:rPr dirty="0"/>
              <a:t> 2011. </a:t>
            </a:r>
          </a:p>
          <a:p>
            <a:pPr marL="281275" indent="-281275" defTabSz="369675">
              <a:lnSpc>
                <a:spcPct val="170000"/>
              </a:lnSpc>
              <a:spcBef>
                <a:spcPts val="0"/>
              </a:spcBef>
              <a:defRPr sz="2880"/>
            </a:pPr>
            <a:r>
              <a:rPr dirty="0" err="1"/>
              <a:t>Tento</a:t>
            </a:r>
            <a:r>
              <a:rPr dirty="0"/>
              <a:t> </a:t>
            </a:r>
            <a:r>
              <a:rPr dirty="0" err="1"/>
              <a:t>zákon</a:t>
            </a:r>
            <a:r>
              <a:rPr dirty="0"/>
              <a:t> </a:t>
            </a:r>
            <a:r>
              <a:rPr dirty="0" err="1"/>
              <a:t>novelizoval</a:t>
            </a:r>
            <a:r>
              <a:rPr dirty="0"/>
              <a:t> </a:t>
            </a:r>
            <a:r>
              <a:rPr dirty="0" err="1"/>
              <a:t>viaceré</a:t>
            </a:r>
            <a:r>
              <a:rPr dirty="0"/>
              <a:t> </a:t>
            </a:r>
            <a:r>
              <a:rPr dirty="0" err="1"/>
              <a:t>ustanovenia</a:t>
            </a:r>
            <a:r>
              <a:rPr dirty="0"/>
              <a:t> </a:t>
            </a:r>
            <a:r>
              <a:rPr dirty="0" err="1"/>
              <a:t>zákona</a:t>
            </a:r>
            <a:r>
              <a:rPr dirty="0"/>
              <a:t> o </a:t>
            </a:r>
            <a:r>
              <a:rPr dirty="0" err="1"/>
              <a:t>štátnom</a:t>
            </a:r>
            <a:r>
              <a:rPr dirty="0"/>
              <a:t> </a:t>
            </a:r>
            <a:r>
              <a:rPr dirty="0" err="1"/>
              <a:t>jazyku</a:t>
            </a:r>
            <a:r>
              <a:rPr dirty="0"/>
              <a:t> - </a:t>
            </a:r>
            <a:r>
              <a:rPr dirty="0" err="1"/>
              <a:t>zúžil</a:t>
            </a:r>
            <a:r>
              <a:rPr dirty="0"/>
              <a:t> </a:t>
            </a:r>
            <a:r>
              <a:rPr dirty="0" err="1"/>
              <a:t>okruh</a:t>
            </a:r>
            <a:r>
              <a:rPr dirty="0"/>
              <a:t> </a:t>
            </a:r>
            <a:r>
              <a:rPr dirty="0" err="1"/>
              <a:t>povinností</a:t>
            </a:r>
            <a:r>
              <a:rPr dirty="0"/>
              <a:t>, </a:t>
            </a:r>
            <a:r>
              <a:rPr dirty="0" err="1"/>
              <a:t>ktoré</a:t>
            </a:r>
            <a:r>
              <a:rPr dirty="0"/>
              <a:t> </a:t>
            </a:r>
            <a:r>
              <a:rPr dirty="0" err="1"/>
              <a:t>možno</a:t>
            </a:r>
            <a:r>
              <a:rPr dirty="0"/>
              <a:t> </a:t>
            </a:r>
            <a:r>
              <a:rPr dirty="0" err="1"/>
              <a:t>sankcionovať</a:t>
            </a:r>
            <a:r>
              <a:rPr dirty="0"/>
              <a:t> a </a:t>
            </a:r>
            <a:r>
              <a:rPr dirty="0" err="1"/>
              <a:t>znížil</a:t>
            </a:r>
            <a:r>
              <a:rPr dirty="0"/>
              <a:t> </a:t>
            </a:r>
            <a:r>
              <a:rPr dirty="0" err="1"/>
              <a:t>pokuty</a:t>
            </a:r>
            <a:r>
              <a:rPr dirty="0"/>
              <a:t> </a:t>
            </a:r>
            <a:r>
              <a:rPr dirty="0" err="1"/>
              <a:t>za</a:t>
            </a:r>
            <a:r>
              <a:rPr dirty="0"/>
              <a:t> </a:t>
            </a:r>
            <a:r>
              <a:rPr dirty="0" err="1"/>
              <a:t>porušenie</a:t>
            </a:r>
            <a:r>
              <a:rPr dirty="0"/>
              <a:t> </a:t>
            </a:r>
            <a:r>
              <a:rPr dirty="0" err="1"/>
              <a:t>tohto</a:t>
            </a:r>
            <a:r>
              <a:rPr dirty="0"/>
              <a:t> </a:t>
            </a:r>
            <a:r>
              <a:rPr dirty="0" err="1"/>
              <a:t>zákona</a:t>
            </a:r>
            <a:r>
              <a:rPr dirty="0"/>
              <a:t> </a:t>
            </a:r>
            <a:r>
              <a:rPr dirty="0" err="1"/>
              <a:t>na</a:t>
            </a:r>
            <a:r>
              <a:rPr dirty="0"/>
              <a:t> 50 - 2500 </a:t>
            </a:r>
            <a:r>
              <a:rPr dirty="0" err="1"/>
              <a:t>eur.</a:t>
            </a:r>
            <a:r>
              <a:rPr dirty="0"/>
              <a:t> </a:t>
            </a:r>
          </a:p>
          <a:p>
            <a:pPr marL="281275" indent="-281275" defTabSz="369675">
              <a:lnSpc>
                <a:spcPct val="170000"/>
              </a:lnSpc>
              <a:spcBef>
                <a:spcPts val="0"/>
              </a:spcBef>
              <a:defRPr sz="2880"/>
            </a:pPr>
            <a:r>
              <a:rPr dirty="0" err="1"/>
              <a:t>Podľa</a:t>
            </a:r>
            <a:r>
              <a:rPr dirty="0"/>
              <a:t> </a:t>
            </a:r>
            <a:r>
              <a:rPr dirty="0" err="1"/>
              <a:t>tohto</a:t>
            </a:r>
            <a:r>
              <a:rPr dirty="0"/>
              <a:t> </a:t>
            </a:r>
            <a:r>
              <a:rPr dirty="0" err="1"/>
              <a:t>zákona</a:t>
            </a:r>
            <a:r>
              <a:rPr dirty="0"/>
              <a:t> </a:t>
            </a:r>
            <a:r>
              <a:rPr dirty="0" err="1"/>
              <a:t>Ministerstvo</a:t>
            </a:r>
            <a:r>
              <a:rPr dirty="0"/>
              <a:t> </a:t>
            </a:r>
            <a:r>
              <a:rPr dirty="0" err="1"/>
              <a:t>kultúry</a:t>
            </a:r>
            <a:r>
              <a:rPr dirty="0"/>
              <a:t> </a:t>
            </a:r>
            <a:r>
              <a:rPr dirty="0" err="1"/>
              <a:t>musí</a:t>
            </a:r>
            <a:r>
              <a:rPr dirty="0"/>
              <a:t> </a:t>
            </a:r>
            <a:r>
              <a:rPr dirty="0" err="1"/>
              <a:t>pri</a:t>
            </a:r>
            <a:r>
              <a:rPr dirty="0"/>
              <a:t> </a:t>
            </a:r>
            <a:r>
              <a:rPr dirty="0" err="1"/>
              <a:t>vypracovaní</a:t>
            </a:r>
            <a:r>
              <a:rPr dirty="0"/>
              <a:t> </a:t>
            </a:r>
            <a:r>
              <a:rPr dirty="0" err="1"/>
              <a:t>správy</a:t>
            </a:r>
            <a:r>
              <a:rPr dirty="0"/>
              <a:t> o stave </a:t>
            </a:r>
            <a:r>
              <a:rPr dirty="0" err="1"/>
              <a:t>požívania</a:t>
            </a:r>
            <a:r>
              <a:rPr dirty="0"/>
              <a:t> </a:t>
            </a:r>
            <a:r>
              <a:rPr dirty="0" err="1"/>
              <a:t>štátneho</a:t>
            </a:r>
            <a:r>
              <a:rPr dirty="0"/>
              <a:t> </a:t>
            </a:r>
            <a:r>
              <a:rPr dirty="0" err="1"/>
              <a:t>jazyka</a:t>
            </a:r>
            <a:r>
              <a:rPr dirty="0"/>
              <a:t> </a:t>
            </a:r>
            <a:r>
              <a:rPr dirty="0" err="1"/>
              <a:t>spolupracovať</a:t>
            </a:r>
            <a:r>
              <a:rPr dirty="0"/>
              <a:t> s </a:t>
            </a:r>
            <a:r>
              <a:rPr dirty="0" err="1"/>
              <a:t>vedecko-výskumnými</a:t>
            </a:r>
            <a:r>
              <a:rPr dirty="0"/>
              <a:t>, </a:t>
            </a:r>
            <a:r>
              <a:rPr dirty="0" err="1"/>
              <a:t>vzdelávacími</a:t>
            </a:r>
            <a:r>
              <a:rPr dirty="0"/>
              <a:t> a </a:t>
            </a:r>
            <a:r>
              <a:rPr dirty="0" err="1"/>
              <a:t>kultúrnymi</a:t>
            </a:r>
            <a:r>
              <a:rPr dirty="0"/>
              <a:t> </a:t>
            </a:r>
            <a:r>
              <a:rPr dirty="0" err="1"/>
              <a:t>inštitúciami</a:t>
            </a:r>
            <a:r>
              <a:rPr dirty="0"/>
              <a:t>, ale </a:t>
            </a:r>
            <a:r>
              <a:rPr dirty="0" err="1"/>
              <a:t>aj</a:t>
            </a:r>
            <a:r>
              <a:rPr dirty="0"/>
              <a:t> s </a:t>
            </a:r>
            <a:r>
              <a:rPr dirty="0" err="1"/>
              <a:t>inými</a:t>
            </a:r>
            <a:r>
              <a:rPr dirty="0"/>
              <a:t> </a:t>
            </a:r>
            <a:r>
              <a:rPr dirty="0" err="1"/>
              <a:t>orgánmi</a:t>
            </a:r>
            <a:r>
              <a:rPr dirty="0"/>
              <a:t>, </a:t>
            </a:r>
            <a:r>
              <a:rPr dirty="0" err="1"/>
              <a:t>ktoré</a:t>
            </a:r>
            <a:r>
              <a:rPr dirty="0"/>
              <a:t> </a:t>
            </a:r>
            <a:r>
              <a:rPr dirty="0" err="1"/>
              <a:t>vykonávajú</a:t>
            </a:r>
            <a:r>
              <a:rPr dirty="0"/>
              <a:t> </a:t>
            </a:r>
            <a:r>
              <a:rPr dirty="0" err="1"/>
              <a:t>dohľad</a:t>
            </a:r>
            <a:r>
              <a:rPr dirty="0"/>
              <a:t> </a:t>
            </a:r>
            <a:r>
              <a:rPr dirty="0" err="1"/>
              <a:t>nad</a:t>
            </a:r>
            <a:r>
              <a:rPr dirty="0"/>
              <a:t> </a:t>
            </a:r>
            <a:r>
              <a:rPr dirty="0" err="1"/>
              <a:t>používaním</a:t>
            </a:r>
            <a:r>
              <a:rPr dirty="0"/>
              <a:t> </a:t>
            </a:r>
            <a:r>
              <a:rPr dirty="0" err="1"/>
              <a:t>štátneho</a:t>
            </a:r>
            <a:r>
              <a:rPr dirty="0"/>
              <a:t> </a:t>
            </a:r>
            <a:r>
              <a:rPr dirty="0" err="1"/>
              <a:t>jazyka</a:t>
            </a:r>
            <a:r>
              <a:rPr dirty="0"/>
              <a:t> (</a:t>
            </a:r>
            <a:r>
              <a:rPr dirty="0" err="1"/>
              <a:t>napr</a:t>
            </a:r>
            <a:r>
              <a:rPr dirty="0"/>
              <a:t>. </a:t>
            </a:r>
            <a:r>
              <a:rPr dirty="0" err="1"/>
              <a:t>Ústredná</a:t>
            </a:r>
            <a:r>
              <a:rPr dirty="0"/>
              <a:t> </a:t>
            </a:r>
            <a:r>
              <a:rPr dirty="0" err="1"/>
              <a:t>jazyková</a:t>
            </a:r>
            <a:r>
              <a:rPr dirty="0"/>
              <a:t> </a:t>
            </a:r>
            <a:r>
              <a:rPr dirty="0" err="1"/>
              <a:t>rada</a:t>
            </a:r>
            <a:r>
              <a:rPr dirty="0"/>
              <a:t>). </a:t>
            </a:r>
          </a:p>
          <a:p>
            <a:pPr marL="281275" indent="-281275" defTabSz="369675">
              <a:lnSpc>
                <a:spcPct val="170000"/>
              </a:lnSpc>
              <a:spcBef>
                <a:spcPts val="0"/>
              </a:spcBef>
              <a:defRPr sz="2880"/>
            </a:pPr>
            <a:r>
              <a:rPr dirty="0" err="1"/>
              <a:t>Naďalej</a:t>
            </a:r>
            <a:r>
              <a:rPr dirty="0"/>
              <a:t> </a:t>
            </a:r>
            <a:r>
              <a:rPr dirty="0" err="1"/>
              <a:t>teda</a:t>
            </a:r>
            <a:r>
              <a:rPr dirty="0"/>
              <a:t> </a:t>
            </a:r>
            <a:r>
              <a:rPr dirty="0" err="1"/>
              <a:t>pretrváva</a:t>
            </a:r>
            <a:r>
              <a:rPr dirty="0"/>
              <a:t> </a:t>
            </a:r>
            <a:r>
              <a:rPr dirty="0" err="1"/>
              <a:t>obava</a:t>
            </a:r>
            <a:r>
              <a:rPr dirty="0"/>
              <a:t> o </a:t>
            </a:r>
            <a:r>
              <a:rPr dirty="0" err="1"/>
              <a:t>prípadnom</a:t>
            </a:r>
            <a:r>
              <a:rPr dirty="0"/>
              <a:t> </a:t>
            </a:r>
            <a:r>
              <a:rPr dirty="0" err="1"/>
              <a:t>ohrození</a:t>
            </a:r>
            <a:r>
              <a:rPr dirty="0"/>
              <a:t> </a:t>
            </a:r>
            <a:r>
              <a:rPr dirty="0" err="1"/>
              <a:t>spisovného</a:t>
            </a:r>
            <a:r>
              <a:rPr dirty="0"/>
              <a:t> </a:t>
            </a:r>
            <a:r>
              <a:rPr dirty="0" err="1"/>
              <a:t>slovenského</a:t>
            </a:r>
            <a:r>
              <a:rPr dirty="0"/>
              <a:t> </a:t>
            </a:r>
            <a:r>
              <a:rPr dirty="0" err="1"/>
              <a:t>jazyka</a:t>
            </a:r>
            <a:r>
              <a:rPr dirty="0"/>
              <a:t>.</a:t>
            </a:r>
          </a:p>
        </p:txBody>
      </p:sp>
    </p:spTree>
    <p:extLst>
      <p:ext uri="{BB962C8B-B14F-4D97-AF65-F5344CB8AC3E}">
        <p14:creationId xmlns:p14="http://schemas.microsoft.com/office/powerpoint/2010/main" val="2962518095"/>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lovenská republika má 17 zákonov, v ktorých sú sformulované jazykové práva osôb patriacich k národnostnej menšine. (Szabómihály, 2006)…"/>
          <p:cNvSpPr txBox="1">
            <a:spLocks noGrp="1"/>
          </p:cNvSpPr>
          <p:nvPr>
            <p:ph type="body" idx="1"/>
          </p:nvPr>
        </p:nvSpPr>
        <p:spPr>
          <a:xfrm>
            <a:off x="892969" y="719667"/>
            <a:ext cx="10406063" cy="5245365"/>
          </a:xfrm>
          <a:prstGeom prst="rect">
            <a:avLst/>
          </a:prstGeom>
        </p:spPr>
        <p:txBody>
          <a:bodyPr>
            <a:normAutofit/>
          </a:bodyPr>
          <a:lstStyle/>
          <a:p>
            <a:pPr>
              <a:lnSpc>
                <a:spcPct val="150000"/>
              </a:lnSpc>
              <a:spcBef>
                <a:spcPts val="0"/>
              </a:spcBef>
            </a:pPr>
            <a:r>
              <a:rPr sz="2400" dirty="0" err="1"/>
              <a:t>Slovenská</a:t>
            </a:r>
            <a:r>
              <a:rPr sz="2400" dirty="0"/>
              <a:t> </a:t>
            </a:r>
            <a:r>
              <a:rPr sz="2400" dirty="0" err="1"/>
              <a:t>republika</a:t>
            </a:r>
            <a:r>
              <a:rPr sz="2400" dirty="0"/>
              <a:t> </a:t>
            </a:r>
            <a:r>
              <a:rPr sz="2400" dirty="0" err="1"/>
              <a:t>má</a:t>
            </a:r>
            <a:r>
              <a:rPr sz="2400" dirty="0"/>
              <a:t> 17 </a:t>
            </a:r>
            <a:r>
              <a:rPr sz="2400" dirty="0" err="1"/>
              <a:t>zákonov</a:t>
            </a:r>
            <a:r>
              <a:rPr sz="2400" dirty="0"/>
              <a:t>, v </a:t>
            </a:r>
            <a:r>
              <a:rPr sz="2400" dirty="0" err="1"/>
              <a:t>ktorých</a:t>
            </a:r>
            <a:r>
              <a:rPr sz="2400" dirty="0"/>
              <a:t> </a:t>
            </a:r>
            <a:r>
              <a:rPr sz="2400" dirty="0" err="1"/>
              <a:t>sú</a:t>
            </a:r>
            <a:r>
              <a:rPr sz="2400" dirty="0"/>
              <a:t> </a:t>
            </a:r>
            <a:r>
              <a:rPr sz="2400" dirty="0" err="1"/>
              <a:t>sformulované</a:t>
            </a:r>
            <a:r>
              <a:rPr sz="2400" dirty="0"/>
              <a:t> </a:t>
            </a:r>
            <a:r>
              <a:rPr sz="2400" dirty="0" err="1"/>
              <a:t>jazykové</a:t>
            </a:r>
            <a:r>
              <a:rPr sz="2400" dirty="0"/>
              <a:t> </a:t>
            </a:r>
            <a:r>
              <a:rPr sz="2400" dirty="0" err="1"/>
              <a:t>práva</a:t>
            </a:r>
            <a:r>
              <a:rPr sz="2400" dirty="0"/>
              <a:t> </a:t>
            </a:r>
            <a:r>
              <a:rPr sz="2400" dirty="0" err="1"/>
              <a:t>osôb</a:t>
            </a:r>
            <a:r>
              <a:rPr sz="2400" dirty="0"/>
              <a:t> </a:t>
            </a:r>
            <a:r>
              <a:rPr sz="2400" dirty="0" err="1"/>
              <a:t>patriacich</a:t>
            </a:r>
            <a:r>
              <a:rPr sz="2400" dirty="0"/>
              <a:t> k </a:t>
            </a:r>
            <a:r>
              <a:rPr sz="2400" dirty="0" err="1"/>
              <a:t>národnostnej</a:t>
            </a:r>
            <a:r>
              <a:rPr sz="2400" dirty="0"/>
              <a:t> </a:t>
            </a:r>
            <a:r>
              <a:rPr sz="2400" dirty="0" err="1"/>
              <a:t>menšine</a:t>
            </a:r>
            <a:r>
              <a:rPr sz="2400" dirty="0"/>
              <a:t>. (</a:t>
            </a:r>
            <a:r>
              <a:rPr sz="2400" dirty="0" err="1"/>
              <a:t>Szabómihály</a:t>
            </a:r>
            <a:r>
              <a:rPr sz="2400" dirty="0"/>
              <a:t>, 2006) </a:t>
            </a:r>
          </a:p>
          <a:p>
            <a:pPr>
              <a:lnSpc>
                <a:spcPct val="150000"/>
              </a:lnSpc>
              <a:spcBef>
                <a:spcPts val="0"/>
              </a:spcBef>
            </a:pPr>
            <a:r>
              <a:rPr sz="2400" dirty="0" err="1"/>
              <a:t>Najvýznamnejší</a:t>
            </a:r>
            <a:r>
              <a:rPr sz="2400" dirty="0"/>
              <a:t> je </a:t>
            </a:r>
            <a:r>
              <a:rPr sz="2400" dirty="0" err="1"/>
              <a:t>však</a:t>
            </a:r>
            <a:r>
              <a:rPr sz="2400" dirty="0"/>
              <a:t> </a:t>
            </a:r>
            <a:r>
              <a:rPr sz="2400" dirty="0" err="1"/>
              <a:t>Zákon</a:t>
            </a:r>
            <a:r>
              <a:rPr sz="2400" dirty="0"/>
              <a:t> č. 184/1999 Z. z. o </a:t>
            </a:r>
            <a:r>
              <a:rPr sz="2400" dirty="0" err="1"/>
              <a:t>používaní</a:t>
            </a:r>
            <a:r>
              <a:rPr sz="2400" dirty="0"/>
              <a:t> </a:t>
            </a:r>
            <a:r>
              <a:rPr sz="2400" dirty="0" err="1"/>
              <a:t>jazykov</a:t>
            </a:r>
            <a:r>
              <a:rPr sz="2400" dirty="0"/>
              <a:t> </a:t>
            </a:r>
            <a:r>
              <a:rPr sz="2400" dirty="0" err="1"/>
              <a:t>národnostných</a:t>
            </a:r>
            <a:r>
              <a:rPr sz="2400" dirty="0"/>
              <a:t> </a:t>
            </a:r>
            <a:r>
              <a:rPr sz="2400" dirty="0" err="1"/>
              <a:t>menšín</a:t>
            </a:r>
            <a:r>
              <a:rPr sz="2400" dirty="0"/>
              <a:t> a </a:t>
            </a:r>
            <a:r>
              <a:rPr sz="2400" dirty="0" err="1"/>
              <a:t>Zákon</a:t>
            </a:r>
            <a:r>
              <a:rPr sz="2400" dirty="0"/>
              <a:t> č. 191/1994 Z. z. o </a:t>
            </a:r>
            <a:r>
              <a:rPr sz="2400" dirty="0" err="1"/>
              <a:t>označovaní</a:t>
            </a:r>
            <a:r>
              <a:rPr sz="2400" dirty="0"/>
              <a:t> </a:t>
            </a:r>
            <a:r>
              <a:rPr sz="2400" dirty="0" err="1"/>
              <a:t>obcí</a:t>
            </a:r>
            <a:r>
              <a:rPr sz="2400" dirty="0"/>
              <a:t> v </a:t>
            </a:r>
            <a:r>
              <a:rPr sz="2400" dirty="0" err="1"/>
              <a:t>jazyku</a:t>
            </a:r>
            <a:r>
              <a:rPr sz="2400" dirty="0"/>
              <a:t> </a:t>
            </a:r>
            <a:r>
              <a:rPr sz="2400" dirty="0" err="1"/>
              <a:t>národnostných</a:t>
            </a:r>
            <a:r>
              <a:rPr sz="2400" dirty="0"/>
              <a:t> </a:t>
            </a:r>
            <a:r>
              <a:rPr sz="2400" dirty="0" err="1"/>
              <a:t>menšín</a:t>
            </a:r>
            <a:r>
              <a:rPr sz="2400" dirty="0"/>
              <a:t>. </a:t>
            </a:r>
          </a:p>
          <a:p>
            <a:pPr>
              <a:lnSpc>
                <a:spcPct val="150000"/>
              </a:lnSpc>
              <a:spcBef>
                <a:spcPts val="0"/>
              </a:spcBef>
            </a:pPr>
            <a:r>
              <a:rPr sz="2400" dirty="0" err="1"/>
              <a:t>Zvyšných</a:t>
            </a:r>
            <a:r>
              <a:rPr sz="2400" dirty="0"/>
              <a:t> 15 </a:t>
            </a:r>
            <a:r>
              <a:rPr sz="2400" dirty="0" err="1"/>
              <a:t>zákonov</a:t>
            </a:r>
            <a:r>
              <a:rPr sz="2400" dirty="0"/>
              <a:t> </a:t>
            </a:r>
            <a:r>
              <a:rPr sz="2400" dirty="0" err="1"/>
              <a:t>obsahuje</a:t>
            </a:r>
            <a:r>
              <a:rPr sz="2400" dirty="0"/>
              <a:t> </a:t>
            </a:r>
            <a:r>
              <a:rPr sz="2400" dirty="0" err="1"/>
              <a:t>len</a:t>
            </a:r>
            <a:r>
              <a:rPr sz="2400" dirty="0"/>
              <a:t> </a:t>
            </a:r>
            <a:r>
              <a:rPr sz="2400" dirty="0" err="1"/>
              <a:t>niektoré</a:t>
            </a:r>
            <a:r>
              <a:rPr sz="2400" dirty="0"/>
              <a:t> </a:t>
            </a:r>
            <a:r>
              <a:rPr sz="2400" dirty="0" err="1"/>
              <a:t>nariadenia</a:t>
            </a:r>
            <a:r>
              <a:rPr sz="2400" dirty="0"/>
              <a:t> (</a:t>
            </a:r>
            <a:r>
              <a:rPr sz="2400" dirty="0" err="1"/>
              <a:t>porov</a:t>
            </a:r>
            <a:r>
              <a:rPr sz="2400" dirty="0" smtClean="0"/>
              <a:t>.</a:t>
            </a:r>
            <a:r>
              <a:rPr lang="sk-SK" sz="2400" dirty="0" smtClean="0"/>
              <a:t> www.gramma.sk</a:t>
            </a:r>
            <a:r>
              <a:rPr sz="2400" dirty="0" smtClean="0"/>
              <a:t> – </a:t>
            </a:r>
            <a:r>
              <a:rPr sz="2400" dirty="0" err="1"/>
              <a:t>jazyk</a:t>
            </a:r>
            <a:r>
              <a:rPr sz="2400" dirty="0"/>
              <a:t> a </a:t>
            </a:r>
            <a:r>
              <a:rPr sz="2400" dirty="0" err="1"/>
              <a:t>politika</a:t>
            </a:r>
            <a:r>
              <a:rPr sz="2400" dirty="0"/>
              <a:t>).</a:t>
            </a:r>
          </a:p>
        </p:txBody>
      </p:sp>
    </p:spTree>
    <p:extLst>
      <p:ext uri="{BB962C8B-B14F-4D97-AF65-F5344CB8AC3E}">
        <p14:creationId xmlns:p14="http://schemas.microsoft.com/office/powerpoint/2010/main" val="3784593428"/>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V roku 2011, 1. júla, vstúpil do platnosti zákon č. 204/2011 Z. z., ktorým sa mení a dopĺňa zákon č. 184/1999 Z. z. o používaní jazykov národnostných menšín v znení zákona č. 318/2009 Z. z. a ktorým sa menia a dopĺňajú niektoré zákony.…"/>
          <p:cNvSpPr txBox="1">
            <a:spLocks noGrp="1"/>
          </p:cNvSpPr>
          <p:nvPr>
            <p:ph type="body" idx="1"/>
          </p:nvPr>
        </p:nvSpPr>
        <p:spPr>
          <a:xfrm>
            <a:off x="892969" y="719667"/>
            <a:ext cx="10406063" cy="5245365"/>
          </a:xfrm>
          <a:prstGeom prst="rect">
            <a:avLst/>
          </a:prstGeom>
        </p:spPr>
        <p:txBody>
          <a:bodyPr>
            <a:normAutofit fontScale="77500" lnSpcReduction="20000"/>
          </a:bodyPr>
          <a:lstStyle/>
          <a:p>
            <a:pPr marL="281275" indent="-281275" defTabSz="369675">
              <a:lnSpc>
                <a:spcPct val="160000"/>
              </a:lnSpc>
              <a:spcBef>
                <a:spcPts val="0"/>
              </a:spcBef>
              <a:defRPr sz="2880"/>
            </a:pPr>
            <a:r>
              <a:rPr lang="sk-SK" dirty="0"/>
              <a:t>V roku 2011, 1. júla, vstúpil do platnosti zákon č. 204/2011 Z. z., ktorým sa mení a dopĺňa zákon č. 184/1999 Z. z. o používaní jazykov národnostných menšín v znení zákona č. 318/2009 Z. z. a ktorým sa menia a dopĺňajú niektoré zákony. </a:t>
            </a:r>
          </a:p>
          <a:p>
            <a:pPr marL="281275" indent="-281275" defTabSz="369675">
              <a:lnSpc>
                <a:spcPct val="160000"/>
              </a:lnSpc>
              <a:spcBef>
                <a:spcPts val="0"/>
              </a:spcBef>
              <a:defRPr sz="2880"/>
            </a:pPr>
            <a:r>
              <a:rPr lang="sk-SK" dirty="0"/>
              <a:t>Jednou zo zmien oproti predošlému zákonu o používaní jazykov národnostných menšín je zníženie dovtedajšej hranice 20% zákonného kvóra používania národnostných jazykov na 15 %, čím sa rozširuje  právo používania jazyka menšín v úradnom styku. </a:t>
            </a:r>
          </a:p>
          <a:p>
            <a:pPr marL="281275" indent="-281275" defTabSz="369675">
              <a:lnSpc>
                <a:spcPct val="160000"/>
              </a:lnSpc>
              <a:spcBef>
                <a:spcPts val="0"/>
              </a:spcBef>
              <a:defRPr sz="2880"/>
            </a:pPr>
            <a:r>
              <a:rPr lang="sk-SK" dirty="0"/>
              <a:t>Pre priznanie bilingválneho statusu sa požaduje prekročenie 15 % hranice podľa výsledkov v dvoch po sebe nasledujúcich sčítaniach obyvateľstva. Aby bola dvojjazyčnosti odňatá, musí počet príslušníkov národnostných menšín v obci v troch po sebe nasledujúcich sčítaniach obyvateľov klesnúť pod 15%.</a:t>
            </a:r>
          </a:p>
        </p:txBody>
      </p:sp>
    </p:spTree>
    <p:extLst>
      <p:ext uri="{BB962C8B-B14F-4D97-AF65-F5344CB8AC3E}">
        <p14:creationId xmlns:p14="http://schemas.microsoft.com/office/powerpoint/2010/main" val="1016880405"/>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Orgány štátnej správy sú povinné - na požiadanie - občanov na územiach, kde maďarské obyvateľstvo prevyšuje 15%, oboznámiť s nariadeniami v maďarčine.…"/>
          <p:cNvSpPr txBox="1">
            <a:spLocks noGrp="1"/>
          </p:cNvSpPr>
          <p:nvPr>
            <p:ph type="body" idx="1"/>
          </p:nvPr>
        </p:nvSpPr>
        <p:spPr>
          <a:xfrm>
            <a:off x="892969" y="728133"/>
            <a:ext cx="10406063" cy="5236899"/>
          </a:xfrm>
          <a:prstGeom prst="rect">
            <a:avLst/>
          </a:prstGeom>
        </p:spPr>
        <p:txBody>
          <a:bodyPr>
            <a:normAutofit/>
          </a:bodyPr>
          <a:lstStyle/>
          <a:p>
            <a:pPr>
              <a:lnSpc>
                <a:spcPct val="150000"/>
              </a:lnSpc>
              <a:spcBef>
                <a:spcPts val="0"/>
              </a:spcBef>
            </a:pPr>
            <a:r>
              <a:rPr lang="sk-SK" sz="2400" dirty="0"/>
              <a:t>Orgány štátnej správy sú povinné - na požiadanie - občanov na územiach, kde maďarské obyvateľstvo prevyšuje 15%, oboznámiť s nariadeniami v maďarčine. </a:t>
            </a:r>
          </a:p>
          <a:p>
            <a:pPr>
              <a:lnSpc>
                <a:spcPct val="150000"/>
              </a:lnSpc>
              <a:spcBef>
                <a:spcPts val="0"/>
              </a:spcBef>
            </a:pPr>
            <a:r>
              <a:rPr lang="sk-SK" sz="2400" dirty="0"/>
              <a:t>Podľa tzv. informačného zákona (zákon č.211/ 2000 Z. z. o slobodnom prístupe k informáciám) sú obecné úrady povinné poskytnúť nielen oboznámenie s nariadeniami samosprávy, ale aj úplné znenie nariadení v jazyku menšiny a musia byť dostupné aj na internetovej stránke mesta. </a:t>
            </a:r>
          </a:p>
        </p:txBody>
      </p:sp>
    </p:spTree>
    <p:extLst>
      <p:ext uri="{BB962C8B-B14F-4D97-AF65-F5344CB8AC3E}">
        <p14:creationId xmlns:p14="http://schemas.microsoft.com/office/powerpoint/2010/main" val="23086381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51079" y="524859"/>
            <a:ext cx="10515600" cy="6043366"/>
          </a:xfrm>
        </p:spPr>
        <p:txBody>
          <a:bodyPr>
            <a:normAutofit fontScale="92500" lnSpcReduction="10000"/>
          </a:bodyPr>
          <a:lstStyle/>
          <a:p>
            <a:pPr>
              <a:lnSpc>
                <a:spcPct val="150000"/>
              </a:lnSpc>
              <a:spcBef>
                <a:spcPts val="0"/>
              </a:spcBef>
            </a:pPr>
            <a:r>
              <a:rPr lang="hu-HU" sz="2600" dirty="0" err="1"/>
              <a:t>Statusové</a:t>
            </a:r>
            <a:r>
              <a:rPr lang="hu-HU" sz="2600" dirty="0"/>
              <a:t> </a:t>
            </a:r>
            <a:r>
              <a:rPr lang="hu-HU" sz="2600" dirty="0" err="1"/>
              <a:t>plánovanie</a:t>
            </a:r>
            <a:r>
              <a:rPr lang="hu-HU" sz="2600" dirty="0"/>
              <a:t> </a:t>
            </a:r>
            <a:r>
              <a:rPr lang="hu-HU" sz="2600" dirty="0" err="1"/>
              <a:t>sa</a:t>
            </a:r>
            <a:r>
              <a:rPr lang="hu-HU" sz="2600" dirty="0"/>
              <a:t> </a:t>
            </a:r>
            <a:r>
              <a:rPr lang="hu-HU" sz="2600" dirty="0" err="1"/>
              <a:t>týka</a:t>
            </a:r>
            <a:r>
              <a:rPr lang="hu-HU" sz="2600" dirty="0"/>
              <a:t> </a:t>
            </a:r>
            <a:r>
              <a:rPr lang="hu-HU" sz="2600" dirty="0" err="1"/>
              <a:t>variet</a:t>
            </a:r>
            <a:r>
              <a:rPr lang="hu-HU" sz="2600" dirty="0"/>
              <a:t> </a:t>
            </a:r>
            <a:r>
              <a:rPr lang="hu-HU" sz="2600" dirty="0" err="1"/>
              <a:t>alebo</a:t>
            </a:r>
            <a:r>
              <a:rPr lang="hu-HU" sz="2600" dirty="0"/>
              <a:t> </a:t>
            </a:r>
            <a:r>
              <a:rPr lang="hu-HU" sz="2600" dirty="0" err="1"/>
              <a:t>jazykov</a:t>
            </a:r>
            <a:r>
              <a:rPr lang="hu-HU" sz="2600" dirty="0"/>
              <a:t> a </a:t>
            </a:r>
            <a:r>
              <a:rPr lang="hu-HU" sz="2600" dirty="0" err="1"/>
              <a:t>ich</a:t>
            </a:r>
            <a:r>
              <a:rPr lang="hu-HU" sz="2600" dirty="0"/>
              <a:t> </a:t>
            </a:r>
            <a:r>
              <a:rPr lang="hu-HU" sz="2600" dirty="0" err="1"/>
              <a:t>funkcií</a:t>
            </a:r>
            <a:r>
              <a:rPr lang="hu-HU" sz="2600" dirty="0">
                <a:sym typeface="Wingdings" panose="05000000000000000000" pitchFamily="2" charset="2"/>
              </a:rPr>
              <a:t> </a:t>
            </a:r>
            <a:r>
              <a:rPr lang="hu-HU" sz="2600" dirty="0" err="1"/>
              <a:t>čo</a:t>
            </a:r>
            <a:r>
              <a:rPr lang="hu-HU" sz="2600" dirty="0"/>
              <a:t> </a:t>
            </a:r>
            <a:r>
              <a:rPr lang="hu-HU" sz="2600" dirty="0" err="1"/>
              <a:t>bude</a:t>
            </a:r>
            <a:r>
              <a:rPr lang="hu-HU" sz="2600" dirty="0"/>
              <a:t> </a:t>
            </a:r>
            <a:r>
              <a:rPr lang="hu-HU" sz="2600" dirty="0" err="1"/>
              <a:t>považované</a:t>
            </a:r>
            <a:r>
              <a:rPr lang="hu-HU" sz="2600" dirty="0"/>
              <a:t> </a:t>
            </a:r>
            <a:r>
              <a:rPr lang="hu-HU" sz="2600" dirty="0" err="1"/>
              <a:t>za</a:t>
            </a:r>
            <a:r>
              <a:rPr lang="hu-HU" sz="2600" dirty="0"/>
              <a:t> </a:t>
            </a:r>
            <a:r>
              <a:rPr lang="hu-HU" sz="2600" dirty="0" err="1"/>
              <a:t>menšinový</a:t>
            </a:r>
            <a:r>
              <a:rPr lang="hu-HU" sz="2600" dirty="0"/>
              <a:t> </a:t>
            </a:r>
            <a:r>
              <a:rPr lang="hu-HU" sz="2600" dirty="0" err="1"/>
              <a:t>jazyk</a:t>
            </a:r>
            <a:r>
              <a:rPr lang="hu-HU" sz="2600" dirty="0"/>
              <a:t> </a:t>
            </a:r>
          </a:p>
          <a:p>
            <a:pPr>
              <a:lnSpc>
                <a:spcPct val="150000"/>
              </a:lnSpc>
              <a:spcBef>
                <a:spcPts val="0"/>
              </a:spcBef>
            </a:pPr>
            <a:r>
              <a:rPr lang="hu-HU" sz="2600" dirty="0" err="1"/>
              <a:t>Korpusové</a:t>
            </a:r>
            <a:r>
              <a:rPr lang="hu-HU" sz="2600" dirty="0"/>
              <a:t> </a:t>
            </a:r>
            <a:r>
              <a:rPr lang="hu-HU" sz="2600" dirty="0" err="1"/>
              <a:t>plánovanie</a:t>
            </a:r>
            <a:r>
              <a:rPr lang="hu-HU" sz="2600" dirty="0"/>
              <a:t> </a:t>
            </a:r>
            <a:r>
              <a:rPr lang="hu-HU" sz="2600" dirty="0" err="1"/>
              <a:t>sa</a:t>
            </a:r>
            <a:r>
              <a:rPr lang="hu-HU" sz="2600" dirty="0"/>
              <a:t> </a:t>
            </a:r>
            <a:r>
              <a:rPr lang="hu-HU" sz="2600" dirty="0" err="1"/>
              <a:t>zaoberá</a:t>
            </a:r>
            <a:r>
              <a:rPr lang="hu-HU" sz="2600" dirty="0"/>
              <a:t> </a:t>
            </a:r>
            <a:r>
              <a:rPr lang="hu-HU" sz="2600" dirty="0" err="1"/>
              <a:t>samotnou</a:t>
            </a:r>
            <a:r>
              <a:rPr lang="hu-HU" sz="2600" dirty="0"/>
              <a:t> </a:t>
            </a:r>
            <a:r>
              <a:rPr lang="hu-HU" sz="2600" dirty="0" err="1"/>
              <a:t>podobou</a:t>
            </a:r>
            <a:r>
              <a:rPr lang="hu-HU" sz="2600" dirty="0"/>
              <a:t> </a:t>
            </a:r>
            <a:r>
              <a:rPr lang="hu-HU" sz="2600" dirty="0" err="1"/>
              <a:t>variet</a:t>
            </a:r>
            <a:r>
              <a:rPr lang="hu-HU" sz="2600" dirty="0"/>
              <a:t> </a:t>
            </a:r>
            <a:r>
              <a:rPr lang="hu-HU" sz="2600" dirty="0" err="1"/>
              <a:t>či</a:t>
            </a:r>
            <a:r>
              <a:rPr lang="hu-HU" sz="2600" dirty="0"/>
              <a:t> </a:t>
            </a:r>
            <a:r>
              <a:rPr lang="hu-HU" sz="2600" dirty="0" err="1"/>
              <a:t>jazykov</a:t>
            </a:r>
            <a:r>
              <a:rPr lang="hu-HU" sz="2600" dirty="0"/>
              <a:t>.</a:t>
            </a:r>
            <a:r>
              <a:rPr lang="hu-HU" sz="2600" dirty="0">
                <a:sym typeface="Wingdings" panose="05000000000000000000" pitchFamily="2" charset="2"/>
              </a:rPr>
              <a:t> </a:t>
            </a:r>
            <a:r>
              <a:rPr lang="hu-HU" sz="2600" dirty="0" err="1">
                <a:sym typeface="Wingdings" panose="05000000000000000000" pitchFamily="2" charset="2"/>
              </a:rPr>
              <a:t>p</a:t>
            </a:r>
            <a:r>
              <a:rPr lang="hu-HU" sz="2600" dirty="0" err="1"/>
              <a:t>atrí</a:t>
            </a:r>
            <a:r>
              <a:rPr lang="hu-HU" sz="2600" dirty="0"/>
              <a:t> sem </a:t>
            </a:r>
            <a:r>
              <a:rPr lang="hu-HU" sz="2600" dirty="0" err="1"/>
              <a:t>napríklad</a:t>
            </a:r>
            <a:r>
              <a:rPr lang="hu-HU" sz="2600" dirty="0"/>
              <a:t> </a:t>
            </a:r>
            <a:r>
              <a:rPr lang="hu-HU" sz="2600" dirty="0" err="1"/>
              <a:t>otázka</a:t>
            </a:r>
            <a:r>
              <a:rPr lang="hu-HU" sz="2600" dirty="0"/>
              <a:t> </a:t>
            </a:r>
            <a:r>
              <a:rPr lang="hu-HU" sz="2600" dirty="0" err="1"/>
              <a:t>vytvárania</a:t>
            </a:r>
            <a:r>
              <a:rPr lang="hu-HU" sz="2600" dirty="0"/>
              <a:t> </a:t>
            </a:r>
            <a:r>
              <a:rPr lang="hu-HU" sz="2600" dirty="0" err="1"/>
              <a:t>terminológie</a:t>
            </a:r>
            <a:r>
              <a:rPr lang="hu-HU" sz="2600" dirty="0"/>
              <a:t> v </a:t>
            </a:r>
            <a:r>
              <a:rPr lang="hu-HU" sz="2600" dirty="0" err="1"/>
              <a:t>danom</a:t>
            </a:r>
            <a:r>
              <a:rPr lang="hu-HU" sz="2600" dirty="0"/>
              <a:t> </a:t>
            </a:r>
            <a:r>
              <a:rPr lang="hu-HU" sz="2600" dirty="0" err="1"/>
              <a:t>jazyku</a:t>
            </a:r>
            <a:r>
              <a:rPr lang="hu-HU" sz="2600" dirty="0"/>
              <a:t>, </a:t>
            </a:r>
            <a:r>
              <a:rPr lang="hu-HU" sz="2600" dirty="0" err="1"/>
              <a:t>pravopisu</a:t>
            </a:r>
            <a:r>
              <a:rPr lang="hu-HU" sz="2600" dirty="0"/>
              <a:t> a </a:t>
            </a:r>
            <a:r>
              <a:rPr lang="hu-HU" sz="2600" dirty="0" err="1"/>
              <a:t>gramatického</a:t>
            </a:r>
            <a:r>
              <a:rPr lang="hu-HU" sz="2600" dirty="0"/>
              <a:t> </a:t>
            </a:r>
            <a:r>
              <a:rPr lang="hu-HU" sz="2600" dirty="0" err="1"/>
              <a:t>systému</a:t>
            </a:r>
            <a:r>
              <a:rPr lang="hu-HU" sz="2600" dirty="0"/>
              <a:t> </a:t>
            </a:r>
          </a:p>
          <a:p>
            <a:pPr>
              <a:lnSpc>
                <a:spcPct val="150000"/>
              </a:lnSpc>
              <a:spcBef>
                <a:spcPts val="0"/>
              </a:spcBef>
            </a:pPr>
            <a:r>
              <a:rPr lang="hu-HU" sz="2600" dirty="0" err="1"/>
              <a:t>Jazykové</a:t>
            </a:r>
            <a:r>
              <a:rPr lang="hu-HU" sz="2600" dirty="0"/>
              <a:t> </a:t>
            </a:r>
            <a:r>
              <a:rPr lang="hu-HU" sz="2600" dirty="0" err="1"/>
              <a:t>plánovanie</a:t>
            </a:r>
            <a:r>
              <a:rPr lang="hu-HU" sz="2600" dirty="0"/>
              <a:t> </a:t>
            </a:r>
            <a:r>
              <a:rPr lang="hu-HU" sz="2600" dirty="0" err="1"/>
              <a:t>má</a:t>
            </a:r>
            <a:r>
              <a:rPr lang="hu-HU" sz="2600" dirty="0"/>
              <a:t> </a:t>
            </a:r>
            <a:r>
              <a:rPr lang="hu-HU" sz="2600" dirty="0" err="1"/>
              <a:t>inštitucionálny</a:t>
            </a:r>
            <a:r>
              <a:rPr lang="hu-HU" sz="2600" dirty="0"/>
              <a:t> </a:t>
            </a:r>
            <a:r>
              <a:rPr lang="hu-HU" sz="2600" dirty="0" err="1"/>
              <a:t>charakter</a:t>
            </a:r>
            <a:r>
              <a:rPr lang="hu-HU" sz="2600" dirty="0">
                <a:sym typeface="Wingdings" panose="05000000000000000000" pitchFamily="2" charset="2"/>
              </a:rPr>
              <a:t> </a:t>
            </a:r>
            <a:r>
              <a:rPr lang="hu-HU" sz="2600" dirty="0" err="1"/>
              <a:t>rozlišujú</a:t>
            </a:r>
            <a:r>
              <a:rPr lang="hu-HU" sz="2600" dirty="0"/>
              <a:t> </a:t>
            </a:r>
            <a:r>
              <a:rPr lang="hu-HU" sz="2600" dirty="0" err="1"/>
              <a:t>sa</a:t>
            </a:r>
            <a:r>
              <a:rPr lang="hu-HU" sz="2600" dirty="0"/>
              <a:t> </a:t>
            </a:r>
            <a:r>
              <a:rPr lang="hu-HU" sz="2600" dirty="0" err="1"/>
              <a:t>tri</a:t>
            </a:r>
            <a:r>
              <a:rPr lang="hu-HU" sz="2600" dirty="0"/>
              <a:t> </a:t>
            </a:r>
            <a:r>
              <a:rPr lang="hu-HU" sz="2600" dirty="0" err="1"/>
              <a:t>fázy</a:t>
            </a:r>
            <a:r>
              <a:rPr lang="hu-HU" sz="2600" dirty="0"/>
              <a:t> </a:t>
            </a:r>
            <a:r>
              <a:rPr lang="hu-HU" sz="2600" dirty="0" err="1"/>
              <a:t>plánovania</a:t>
            </a:r>
            <a:r>
              <a:rPr lang="hu-HU" sz="2600" dirty="0"/>
              <a:t>: 1. </a:t>
            </a:r>
            <a:r>
              <a:rPr lang="hu-HU" sz="2600" dirty="0" err="1"/>
              <a:t>identifikácia</a:t>
            </a:r>
            <a:r>
              <a:rPr lang="hu-HU" sz="2600" dirty="0"/>
              <a:t> </a:t>
            </a:r>
            <a:r>
              <a:rPr lang="hu-HU" sz="2600" dirty="0" err="1"/>
              <a:t>jazykových</a:t>
            </a:r>
            <a:r>
              <a:rPr lang="hu-HU" sz="2600" dirty="0"/>
              <a:t> </a:t>
            </a:r>
            <a:r>
              <a:rPr lang="hu-HU" sz="2600" dirty="0" err="1"/>
              <a:t>problémov</a:t>
            </a:r>
            <a:r>
              <a:rPr lang="hu-HU" sz="2600" dirty="0"/>
              <a:t>; 2. </a:t>
            </a:r>
            <a:r>
              <a:rPr lang="hu-HU" sz="2600" dirty="0" err="1"/>
              <a:t>výber</a:t>
            </a:r>
            <a:r>
              <a:rPr lang="hu-HU" sz="2600" dirty="0"/>
              <a:t> </a:t>
            </a:r>
            <a:r>
              <a:rPr lang="hu-HU" sz="2600" dirty="0" err="1"/>
              <a:t>spôsobov</a:t>
            </a:r>
            <a:r>
              <a:rPr lang="hu-HU" sz="2600" dirty="0"/>
              <a:t> </a:t>
            </a:r>
            <a:r>
              <a:rPr lang="hu-HU" sz="2600" dirty="0" err="1"/>
              <a:t>ich</a:t>
            </a:r>
            <a:r>
              <a:rPr lang="hu-HU" sz="2600" dirty="0"/>
              <a:t> </a:t>
            </a:r>
            <a:r>
              <a:rPr lang="hu-HU" sz="2600" dirty="0" err="1"/>
              <a:t>riešenia</a:t>
            </a:r>
            <a:r>
              <a:rPr lang="hu-HU" sz="2600" dirty="0"/>
              <a:t>; 3. </a:t>
            </a:r>
            <a:r>
              <a:rPr lang="hu-HU" sz="2600" dirty="0" err="1"/>
              <a:t>implementácie</a:t>
            </a:r>
            <a:r>
              <a:rPr lang="hu-HU" sz="2600" dirty="0"/>
              <a:t> </a:t>
            </a:r>
            <a:r>
              <a:rPr lang="hu-HU" sz="2600" dirty="0" err="1"/>
              <a:t>riešenia</a:t>
            </a:r>
            <a:endParaRPr lang="hu-HU" sz="2600" dirty="0"/>
          </a:p>
          <a:p>
            <a:pPr>
              <a:lnSpc>
                <a:spcPct val="150000"/>
              </a:lnSpc>
              <a:spcBef>
                <a:spcPts val="0"/>
              </a:spcBef>
            </a:pPr>
            <a:r>
              <a:rPr lang="hu-HU" sz="2600" dirty="0" err="1"/>
              <a:t>Nekvapil</a:t>
            </a:r>
            <a:r>
              <a:rPr lang="hu-HU" sz="2600" dirty="0"/>
              <a:t> (2010)</a:t>
            </a:r>
            <a:r>
              <a:rPr lang="hu-HU" sz="2600" dirty="0">
                <a:sym typeface="Wingdings" panose="05000000000000000000" pitchFamily="2" charset="2"/>
              </a:rPr>
              <a:t> </a:t>
            </a:r>
            <a:r>
              <a:rPr lang="hu-HU" sz="2600" dirty="0" err="1"/>
              <a:t>jazykové</a:t>
            </a:r>
            <a:r>
              <a:rPr lang="hu-HU" sz="2600" dirty="0"/>
              <a:t> </a:t>
            </a:r>
            <a:r>
              <a:rPr lang="hu-HU" sz="2600" dirty="0" err="1"/>
              <a:t>plánovanie</a:t>
            </a:r>
            <a:r>
              <a:rPr lang="hu-HU" sz="2600" dirty="0"/>
              <a:t> v </a:t>
            </a:r>
            <a:r>
              <a:rPr lang="hu-HU" sz="2600" dirty="0" err="1"/>
              <a:t>mnohých</a:t>
            </a:r>
            <a:r>
              <a:rPr lang="hu-HU" sz="2600" dirty="0"/>
              <a:t> </a:t>
            </a:r>
            <a:r>
              <a:rPr lang="hu-HU" sz="2600" dirty="0" err="1"/>
              <a:t>rozvojových</a:t>
            </a:r>
            <a:r>
              <a:rPr lang="hu-HU" sz="2600" dirty="0"/>
              <a:t> </a:t>
            </a:r>
            <a:r>
              <a:rPr lang="hu-HU" sz="2600" dirty="0" err="1"/>
              <a:t>krajinách</a:t>
            </a:r>
            <a:r>
              <a:rPr lang="hu-HU" sz="2600" dirty="0"/>
              <a:t> </a:t>
            </a:r>
            <a:r>
              <a:rPr lang="hu-HU" sz="2600" dirty="0" err="1"/>
              <a:t>zlyhalo</a:t>
            </a:r>
            <a:r>
              <a:rPr lang="hu-HU" sz="2600" dirty="0"/>
              <a:t>; </a:t>
            </a:r>
            <a:r>
              <a:rPr lang="hu-HU" sz="2600" dirty="0" err="1"/>
              <a:t>ukázalo</a:t>
            </a:r>
            <a:r>
              <a:rPr lang="hu-HU" sz="2600" dirty="0"/>
              <a:t> </a:t>
            </a:r>
            <a:r>
              <a:rPr lang="hu-HU" sz="2600" dirty="0" err="1"/>
              <a:t>sa</a:t>
            </a:r>
            <a:r>
              <a:rPr lang="hu-HU" sz="2600" dirty="0"/>
              <a:t>, </a:t>
            </a:r>
            <a:r>
              <a:rPr lang="hu-HU" sz="2600" dirty="0" err="1"/>
              <a:t>že</a:t>
            </a:r>
            <a:r>
              <a:rPr lang="hu-HU" sz="2600" dirty="0"/>
              <a:t> </a:t>
            </a:r>
            <a:r>
              <a:rPr lang="hu-HU" sz="2600" dirty="0" err="1"/>
              <a:t>je</a:t>
            </a:r>
            <a:r>
              <a:rPr lang="hu-HU" sz="2600" dirty="0"/>
              <a:t> </a:t>
            </a:r>
            <a:r>
              <a:rPr lang="hu-HU" sz="2600" dirty="0" err="1"/>
              <a:t>potrebné</a:t>
            </a:r>
            <a:r>
              <a:rPr lang="hu-HU" sz="2600" dirty="0"/>
              <a:t> </a:t>
            </a:r>
            <a:r>
              <a:rPr lang="hu-HU" sz="2600" dirty="0" err="1"/>
              <a:t>zohľadňovať</a:t>
            </a:r>
            <a:r>
              <a:rPr lang="hu-HU" sz="2600" dirty="0"/>
              <a:t> aj </a:t>
            </a:r>
            <a:r>
              <a:rPr lang="hu-HU" sz="2600" dirty="0" err="1"/>
              <a:t>čiastkové</a:t>
            </a:r>
            <a:r>
              <a:rPr lang="hu-HU" sz="2600" dirty="0"/>
              <a:t> </a:t>
            </a:r>
            <a:r>
              <a:rPr lang="hu-HU" sz="2600" dirty="0" err="1"/>
              <a:t>záujmy</a:t>
            </a:r>
            <a:r>
              <a:rPr lang="hu-HU" sz="2600" dirty="0"/>
              <a:t> </a:t>
            </a:r>
            <a:r>
              <a:rPr lang="hu-HU" sz="2600" dirty="0" err="1"/>
              <a:t>jednotlivých</a:t>
            </a:r>
            <a:r>
              <a:rPr lang="hu-HU" sz="2600" dirty="0"/>
              <a:t> </a:t>
            </a:r>
            <a:r>
              <a:rPr lang="hu-HU" sz="2600" dirty="0" err="1"/>
              <a:t>etník</a:t>
            </a:r>
            <a:r>
              <a:rPr lang="hu-HU" sz="2600" dirty="0"/>
              <a:t>, </a:t>
            </a:r>
            <a:r>
              <a:rPr lang="hu-HU" sz="2600" dirty="0" err="1"/>
              <a:t>zástupcov</a:t>
            </a:r>
            <a:r>
              <a:rPr lang="hu-HU" sz="2600" dirty="0"/>
              <a:t> </a:t>
            </a:r>
            <a:r>
              <a:rPr lang="hu-HU" sz="2600" dirty="0" err="1"/>
              <a:t>spoločenských</a:t>
            </a:r>
            <a:r>
              <a:rPr lang="hu-HU" sz="2600" dirty="0"/>
              <a:t> </a:t>
            </a:r>
            <a:r>
              <a:rPr lang="hu-HU" sz="2600" dirty="0" err="1"/>
              <a:t>tried</a:t>
            </a:r>
            <a:endParaRPr lang="hu-HU" sz="2600" dirty="0"/>
          </a:p>
        </p:txBody>
      </p:sp>
    </p:spTree>
    <p:extLst>
      <p:ext uri="{BB962C8B-B14F-4D97-AF65-F5344CB8AC3E}">
        <p14:creationId xmlns:p14="http://schemas.microsoft.com/office/powerpoint/2010/main" val="496559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Podľa zákona o používaní jazykov národnostných menšín zamestnanci samosprávnych orgánov nie sú povinní ovládať jazyk menšiny, avšak na menšinových územiach sú úrady povinné zabezpečiť používanie menšinového jazyka.…"/>
          <p:cNvSpPr txBox="1">
            <a:spLocks noGrp="1"/>
          </p:cNvSpPr>
          <p:nvPr>
            <p:ph type="body" idx="1"/>
          </p:nvPr>
        </p:nvSpPr>
        <p:spPr>
          <a:xfrm>
            <a:off x="892969" y="711201"/>
            <a:ext cx="10406063" cy="5253832"/>
          </a:xfrm>
          <a:prstGeom prst="rect">
            <a:avLst/>
          </a:prstGeom>
        </p:spPr>
        <p:txBody>
          <a:bodyPr>
            <a:normAutofit/>
          </a:bodyPr>
          <a:lstStyle/>
          <a:p>
            <a:pPr marL="284400" indent="-284400" defTabSz="373783">
              <a:lnSpc>
                <a:spcPct val="150000"/>
              </a:lnSpc>
              <a:spcBef>
                <a:spcPts val="0"/>
              </a:spcBef>
              <a:defRPr sz="2912"/>
            </a:pPr>
            <a:r>
              <a:rPr lang="sk-SK" sz="2200" dirty="0"/>
              <a:t>Podľa zákona o používaní jazykov národnostných menšín zamestnanci samosprávnych orgánov nie sú povinní ovládať jazyk menšiny, avšak na menšinových územiach sú úrady povinné zabezpečiť používanie menšinového jazyka. </a:t>
            </a:r>
          </a:p>
          <a:p>
            <a:pPr marL="284400" indent="-284400" defTabSz="373783">
              <a:lnSpc>
                <a:spcPct val="150000"/>
              </a:lnSpc>
              <a:spcBef>
                <a:spcPts val="0"/>
              </a:spcBef>
              <a:defRPr sz="2912"/>
            </a:pPr>
            <a:r>
              <a:rPr lang="sk-SK" sz="2200" dirty="0"/>
              <a:t>V ústnej podobe sa môže jazyk menšiny v úradnom styku používať v ktoromkoľvek meste na Slovensku, avšak len za predpokladu, že s tým súhlasí príslušný úradník. Ak sa konania zúčastňujú aj ďalšie osoby, je potrebný aj ich súhlas na používanie menšinového jazyka. </a:t>
            </a:r>
          </a:p>
          <a:p>
            <a:pPr marL="284400" indent="-284400" defTabSz="373783">
              <a:lnSpc>
                <a:spcPct val="150000"/>
              </a:lnSpc>
              <a:spcBef>
                <a:spcPts val="0"/>
              </a:spcBef>
              <a:defRPr sz="2912"/>
            </a:pPr>
            <a:r>
              <a:rPr lang="sk-SK" sz="2200" dirty="0"/>
              <a:t>V písomnej podobe sa menšinový jazyk môže používať len v obciach s viac ako 15% menšinovým obyvateľstvom, tu sú však úrady povinné na žiadosť podanú v menšinovom jazyku odpovedať popri úradnom jazyku aj v jazyku príslušnej menšiny.</a:t>
            </a:r>
          </a:p>
        </p:txBody>
      </p:sp>
    </p:spTree>
    <p:extLst>
      <p:ext uri="{BB962C8B-B14F-4D97-AF65-F5344CB8AC3E}">
        <p14:creationId xmlns:p14="http://schemas.microsoft.com/office/powerpoint/2010/main" val="3470642908"/>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Pri ďalšom vývine jazykovej politiky na Slovensku sa vychádza z nasledovných dokumentov:…"/>
          <p:cNvSpPr txBox="1">
            <a:spLocks noGrp="1"/>
          </p:cNvSpPr>
          <p:nvPr>
            <p:ph type="body" idx="1"/>
          </p:nvPr>
        </p:nvSpPr>
        <p:spPr>
          <a:xfrm>
            <a:off x="892969" y="736601"/>
            <a:ext cx="10406063" cy="5228432"/>
          </a:xfrm>
          <a:prstGeom prst="rect">
            <a:avLst/>
          </a:prstGeom>
        </p:spPr>
        <p:txBody>
          <a:bodyPr>
            <a:normAutofit/>
          </a:bodyPr>
          <a:lstStyle/>
          <a:p>
            <a:pPr marL="0" indent="0">
              <a:lnSpc>
                <a:spcPct val="150000"/>
              </a:lnSpc>
              <a:buNone/>
            </a:pPr>
            <a:r>
              <a:rPr sz="2400" dirty="0" err="1">
                <a:latin typeface="+mj-lt"/>
              </a:rPr>
              <a:t>Pri</a:t>
            </a:r>
            <a:r>
              <a:rPr sz="2400" dirty="0">
                <a:latin typeface="+mj-lt"/>
              </a:rPr>
              <a:t> </a:t>
            </a:r>
            <a:r>
              <a:rPr sz="2400" dirty="0" err="1">
                <a:latin typeface="+mj-lt"/>
              </a:rPr>
              <a:t>ďalšom</a:t>
            </a:r>
            <a:r>
              <a:rPr sz="2400" dirty="0">
                <a:latin typeface="+mj-lt"/>
              </a:rPr>
              <a:t> </a:t>
            </a:r>
            <a:r>
              <a:rPr sz="2400" dirty="0" err="1">
                <a:latin typeface="+mj-lt"/>
              </a:rPr>
              <a:t>vývine</a:t>
            </a:r>
            <a:r>
              <a:rPr sz="2400" dirty="0">
                <a:latin typeface="+mj-lt"/>
              </a:rPr>
              <a:t> </a:t>
            </a:r>
            <a:r>
              <a:rPr sz="2400" dirty="0" err="1">
                <a:latin typeface="+mj-lt"/>
              </a:rPr>
              <a:t>jazykovej</a:t>
            </a:r>
            <a:r>
              <a:rPr sz="2400" dirty="0">
                <a:latin typeface="+mj-lt"/>
              </a:rPr>
              <a:t> </a:t>
            </a:r>
            <a:r>
              <a:rPr sz="2400" dirty="0" err="1">
                <a:latin typeface="+mj-lt"/>
              </a:rPr>
              <a:t>politiky</a:t>
            </a:r>
            <a:r>
              <a:rPr sz="2400" dirty="0">
                <a:latin typeface="+mj-lt"/>
              </a:rPr>
              <a:t> </a:t>
            </a:r>
            <a:r>
              <a:rPr sz="2400" dirty="0" err="1">
                <a:latin typeface="+mj-lt"/>
              </a:rPr>
              <a:t>na</a:t>
            </a:r>
            <a:r>
              <a:rPr sz="2400" dirty="0">
                <a:latin typeface="+mj-lt"/>
              </a:rPr>
              <a:t> </a:t>
            </a:r>
            <a:r>
              <a:rPr sz="2400" dirty="0" err="1">
                <a:latin typeface="+mj-lt"/>
              </a:rPr>
              <a:t>Slovensku</a:t>
            </a:r>
            <a:r>
              <a:rPr sz="2400" dirty="0">
                <a:latin typeface="+mj-lt"/>
              </a:rPr>
              <a:t> </a:t>
            </a:r>
            <a:r>
              <a:rPr sz="2400" dirty="0" err="1">
                <a:latin typeface="+mj-lt"/>
              </a:rPr>
              <a:t>sa</a:t>
            </a:r>
            <a:r>
              <a:rPr sz="2400" dirty="0">
                <a:latin typeface="+mj-lt"/>
              </a:rPr>
              <a:t> </a:t>
            </a:r>
            <a:r>
              <a:rPr sz="2400" dirty="0" err="1">
                <a:latin typeface="+mj-lt"/>
              </a:rPr>
              <a:t>vychádza</a:t>
            </a:r>
            <a:r>
              <a:rPr sz="2400" dirty="0">
                <a:latin typeface="+mj-lt"/>
              </a:rPr>
              <a:t> z </a:t>
            </a:r>
            <a:r>
              <a:rPr sz="2400" dirty="0" err="1">
                <a:latin typeface="+mj-lt"/>
              </a:rPr>
              <a:t>nasledovných</a:t>
            </a:r>
            <a:r>
              <a:rPr sz="2400" dirty="0">
                <a:latin typeface="+mj-lt"/>
              </a:rPr>
              <a:t> </a:t>
            </a:r>
            <a:r>
              <a:rPr sz="2400" dirty="0" err="1">
                <a:latin typeface="+mj-lt"/>
              </a:rPr>
              <a:t>dokumentov</a:t>
            </a:r>
            <a:r>
              <a:rPr sz="2400" dirty="0">
                <a:latin typeface="+mj-lt"/>
              </a:rPr>
              <a:t>:</a:t>
            </a:r>
          </a:p>
          <a:p>
            <a:pPr marL="402117" indent="-85722" algn="just" defTabSz="316100">
              <a:lnSpc>
                <a:spcPct val="150000"/>
              </a:lnSpc>
              <a:spcBef>
                <a:spcPts val="0"/>
              </a:spcBef>
              <a:buSzPct val="60000"/>
              <a:buBlip>
                <a:blip r:embed="rId2"/>
              </a:buBlip>
              <a:defRPr sz="2800">
                <a:uFill>
                  <a:solidFill>
                    <a:srgbClr val="000000"/>
                  </a:solidFill>
                </a:uFill>
                <a:latin typeface="Times New Roman"/>
                <a:ea typeface="Times New Roman"/>
                <a:cs typeface="Times New Roman"/>
                <a:sym typeface="Times New Roman"/>
              </a:defRPr>
            </a:pPr>
            <a:r>
              <a:rPr lang="sk-SK" sz="2400" dirty="0" smtClean="0">
                <a:latin typeface="+mj-lt"/>
              </a:rPr>
              <a:t> </a:t>
            </a:r>
            <a:r>
              <a:rPr sz="2400" dirty="0" err="1">
                <a:latin typeface="+mj-lt"/>
              </a:rPr>
              <a:t>Ústava</a:t>
            </a:r>
            <a:r>
              <a:rPr sz="2400" dirty="0">
                <a:latin typeface="+mj-lt"/>
              </a:rPr>
              <a:t> </a:t>
            </a:r>
            <a:r>
              <a:rPr sz="2400" dirty="0" err="1">
                <a:latin typeface="+mj-lt"/>
              </a:rPr>
              <a:t>Slovenskej</a:t>
            </a:r>
            <a:r>
              <a:rPr sz="2400" dirty="0">
                <a:latin typeface="+mj-lt"/>
              </a:rPr>
              <a:t> </a:t>
            </a:r>
            <a:r>
              <a:rPr sz="2400" dirty="0" err="1">
                <a:latin typeface="+mj-lt"/>
              </a:rPr>
              <a:t>republiky</a:t>
            </a:r>
            <a:r>
              <a:rPr sz="2400" dirty="0">
                <a:latin typeface="+mj-lt"/>
              </a:rPr>
              <a:t>;</a:t>
            </a:r>
          </a:p>
          <a:p>
            <a:pPr marL="402117" indent="-85722" algn="just" defTabSz="316100">
              <a:lnSpc>
                <a:spcPct val="150000"/>
              </a:lnSpc>
              <a:spcBef>
                <a:spcPts val="0"/>
              </a:spcBef>
              <a:buSzPct val="60000"/>
              <a:buBlip>
                <a:blip r:embed="rId2"/>
              </a:buBlip>
              <a:defRPr sz="2800">
                <a:uFill>
                  <a:solidFill>
                    <a:srgbClr val="000000"/>
                  </a:solidFill>
                </a:uFill>
                <a:latin typeface="Times New Roman"/>
                <a:ea typeface="Times New Roman"/>
                <a:cs typeface="Times New Roman"/>
                <a:sym typeface="Times New Roman"/>
              </a:defRPr>
            </a:pPr>
            <a:r>
              <a:rPr lang="sk-SK" sz="2400" dirty="0">
                <a:latin typeface="+mj-lt"/>
              </a:rPr>
              <a:t> </a:t>
            </a:r>
            <a:r>
              <a:rPr sz="2400" dirty="0" err="1">
                <a:latin typeface="+mj-lt"/>
              </a:rPr>
              <a:t>Európska</a:t>
            </a:r>
            <a:r>
              <a:rPr sz="2400" dirty="0">
                <a:latin typeface="+mj-lt"/>
              </a:rPr>
              <a:t> </a:t>
            </a:r>
            <a:r>
              <a:rPr sz="2400" dirty="0" err="1">
                <a:latin typeface="+mj-lt"/>
              </a:rPr>
              <a:t>charta</a:t>
            </a:r>
            <a:r>
              <a:rPr sz="2400" dirty="0">
                <a:latin typeface="+mj-lt"/>
              </a:rPr>
              <a:t> </a:t>
            </a:r>
            <a:r>
              <a:rPr sz="2400" dirty="0" err="1">
                <a:latin typeface="+mj-lt"/>
              </a:rPr>
              <a:t>regionálnych</a:t>
            </a:r>
            <a:r>
              <a:rPr sz="2400" dirty="0">
                <a:latin typeface="+mj-lt"/>
              </a:rPr>
              <a:t> </a:t>
            </a:r>
            <a:r>
              <a:rPr sz="2400" dirty="0" err="1">
                <a:latin typeface="+mj-lt"/>
              </a:rPr>
              <a:t>alebo</a:t>
            </a:r>
            <a:r>
              <a:rPr sz="2400" dirty="0">
                <a:latin typeface="+mj-lt"/>
              </a:rPr>
              <a:t> </a:t>
            </a:r>
            <a:r>
              <a:rPr sz="2400" dirty="0" err="1">
                <a:latin typeface="+mj-lt"/>
              </a:rPr>
              <a:t>menšinových</a:t>
            </a:r>
            <a:r>
              <a:rPr sz="2400" dirty="0">
                <a:latin typeface="+mj-lt"/>
              </a:rPr>
              <a:t> </a:t>
            </a:r>
            <a:r>
              <a:rPr sz="2400" dirty="0" err="1">
                <a:latin typeface="+mj-lt"/>
              </a:rPr>
              <a:t>jazykov</a:t>
            </a:r>
            <a:r>
              <a:rPr sz="2400" dirty="0">
                <a:latin typeface="+mj-lt"/>
              </a:rPr>
              <a:t>;</a:t>
            </a:r>
          </a:p>
          <a:p>
            <a:pPr marL="402117" indent="-85722" algn="just" defTabSz="316100">
              <a:lnSpc>
                <a:spcPct val="150000"/>
              </a:lnSpc>
              <a:spcBef>
                <a:spcPts val="0"/>
              </a:spcBef>
              <a:buSzPct val="60000"/>
              <a:buBlip>
                <a:blip r:embed="rId2"/>
              </a:buBlip>
              <a:defRPr sz="2800">
                <a:uFill>
                  <a:solidFill>
                    <a:srgbClr val="000000"/>
                  </a:solidFill>
                </a:uFill>
                <a:latin typeface="Times New Roman"/>
                <a:ea typeface="Times New Roman"/>
                <a:cs typeface="Times New Roman"/>
                <a:sym typeface="Times New Roman"/>
              </a:defRPr>
            </a:pPr>
            <a:r>
              <a:rPr lang="sk-SK" sz="2400" dirty="0">
                <a:latin typeface="+mj-lt"/>
              </a:rPr>
              <a:t> </a:t>
            </a:r>
            <a:r>
              <a:rPr sz="2400" dirty="0" err="1">
                <a:latin typeface="+mj-lt"/>
              </a:rPr>
              <a:t>Rámcový</a:t>
            </a:r>
            <a:r>
              <a:rPr sz="2400" dirty="0">
                <a:latin typeface="+mj-lt"/>
              </a:rPr>
              <a:t> </a:t>
            </a:r>
            <a:r>
              <a:rPr sz="2400" dirty="0" err="1">
                <a:latin typeface="+mj-lt"/>
              </a:rPr>
              <a:t>dohovor</a:t>
            </a:r>
            <a:r>
              <a:rPr sz="2400" dirty="0">
                <a:latin typeface="+mj-lt"/>
              </a:rPr>
              <a:t> </a:t>
            </a:r>
            <a:r>
              <a:rPr sz="2400" dirty="0" err="1">
                <a:latin typeface="+mj-lt"/>
              </a:rPr>
              <a:t>na</a:t>
            </a:r>
            <a:r>
              <a:rPr sz="2400" dirty="0">
                <a:latin typeface="+mj-lt"/>
              </a:rPr>
              <a:t> </a:t>
            </a:r>
            <a:r>
              <a:rPr sz="2400" dirty="0" err="1">
                <a:latin typeface="+mj-lt"/>
              </a:rPr>
              <a:t>ochranu</a:t>
            </a:r>
            <a:r>
              <a:rPr sz="2400" dirty="0">
                <a:latin typeface="+mj-lt"/>
              </a:rPr>
              <a:t> </a:t>
            </a:r>
            <a:r>
              <a:rPr sz="2400" dirty="0" err="1">
                <a:latin typeface="+mj-lt"/>
              </a:rPr>
              <a:t>práv</a:t>
            </a:r>
            <a:r>
              <a:rPr sz="2400" dirty="0">
                <a:latin typeface="+mj-lt"/>
              </a:rPr>
              <a:t> </a:t>
            </a:r>
            <a:r>
              <a:rPr sz="2400" dirty="0" err="1">
                <a:latin typeface="+mj-lt"/>
              </a:rPr>
              <a:t>národnostných</a:t>
            </a:r>
            <a:r>
              <a:rPr sz="2400" dirty="0">
                <a:latin typeface="+mj-lt"/>
              </a:rPr>
              <a:t> </a:t>
            </a:r>
            <a:r>
              <a:rPr sz="2400" dirty="0" err="1">
                <a:latin typeface="+mj-lt"/>
              </a:rPr>
              <a:t>menšín</a:t>
            </a:r>
            <a:r>
              <a:rPr sz="2400" dirty="0">
                <a:latin typeface="+mj-lt"/>
              </a:rPr>
              <a:t>;</a:t>
            </a:r>
          </a:p>
          <a:p>
            <a:pPr marL="402117" indent="-85722" algn="just" defTabSz="316100">
              <a:lnSpc>
                <a:spcPct val="150000"/>
              </a:lnSpc>
              <a:spcBef>
                <a:spcPts val="0"/>
              </a:spcBef>
              <a:buSzPct val="60000"/>
              <a:buBlip>
                <a:blip r:embed="rId2"/>
              </a:buBlip>
              <a:defRPr sz="2800">
                <a:uFill>
                  <a:solidFill>
                    <a:srgbClr val="000000"/>
                  </a:solidFill>
                </a:uFill>
                <a:latin typeface="Times New Roman"/>
                <a:ea typeface="Times New Roman"/>
                <a:cs typeface="Times New Roman"/>
                <a:sym typeface="Times New Roman"/>
              </a:defRPr>
            </a:pPr>
            <a:r>
              <a:rPr lang="sk-SK" sz="2400" dirty="0">
                <a:latin typeface="+mj-lt"/>
              </a:rPr>
              <a:t> </a:t>
            </a:r>
            <a:r>
              <a:rPr sz="2400" dirty="0" err="1">
                <a:latin typeface="+mj-lt"/>
              </a:rPr>
              <a:t>Zákon</a:t>
            </a:r>
            <a:r>
              <a:rPr sz="2400" dirty="0">
                <a:latin typeface="+mj-lt"/>
              </a:rPr>
              <a:t> NR SR č. 270/ 1995 Z. z. o </a:t>
            </a:r>
            <a:r>
              <a:rPr sz="2400" dirty="0" err="1">
                <a:latin typeface="+mj-lt"/>
              </a:rPr>
              <a:t>štátnom</a:t>
            </a:r>
            <a:r>
              <a:rPr sz="2400" dirty="0">
                <a:latin typeface="+mj-lt"/>
              </a:rPr>
              <a:t> </a:t>
            </a:r>
            <a:r>
              <a:rPr sz="2400" dirty="0" err="1">
                <a:latin typeface="+mj-lt"/>
              </a:rPr>
              <a:t>jazyku</a:t>
            </a:r>
            <a:r>
              <a:rPr sz="2400" dirty="0">
                <a:latin typeface="+mj-lt"/>
              </a:rPr>
              <a:t>;</a:t>
            </a:r>
          </a:p>
          <a:p>
            <a:pPr marL="402117" indent="-85722" algn="just" defTabSz="316100">
              <a:lnSpc>
                <a:spcPct val="150000"/>
              </a:lnSpc>
              <a:spcBef>
                <a:spcPts val="0"/>
              </a:spcBef>
              <a:buSzPct val="60000"/>
              <a:buBlip>
                <a:blip r:embed="rId2"/>
              </a:buBlip>
              <a:defRPr sz="2800">
                <a:uFill>
                  <a:solidFill>
                    <a:srgbClr val="000000"/>
                  </a:solidFill>
                </a:uFill>
                <a:latin typeface="Times New Roman"/>
                <a:ea typeface="Times New Roman"/>
                <a:cs typeface="Times New Roman"/>
                <a:sym typeface="Times New Roman"/>
              </a:defRPr>
            </a:pPr>
            <a:r>
              <a:rPr lang="sk-SK" sz="2400" dirty="0">
                <a:latin typeface="+mj-lt"/>
              </a:rPr>
              <a:t> </a:t>
            </a:r>
            <a:r>
              <a:rPr sz="2400" dirty="0" err="1">
                <a:latin typeface="+mj-lt"/>
              </a:rPr>
              <a:t>Zákon</a:t>
            </a:r>
            <a:r>
              <a:rPr sz="2400" dirty="0">
                <a:latin typeface="+mj-lt"/>
              </a:rPr>
              <a:t> č. 184/1999 Z. z. o </a:t>
            </a:r>
            <a:r>
              <a:rPr sz="2400" dirty="0" err="1">
                <a:latin typeface="+mj-lt"/>
              </a:rPr>
              <a:t>používaní</a:t>
            </a:r>
            <a:r>
              <a:rPr sz="2400" dirty="0">
                <a:latin typeface="+mj-lt"/>
              </a:rPr>
              <a:t> </a:t>
            </a:r>
            <a:r>
              <a:rPr sz="2400" dirty="0" err="1">
                <a:latin typeface="+mj-lt"/>
              </a:rPr>
              <a:t>jazykov</a:t>
            </a:r>
            <a:r>
              <a:rPr sz="2400" dirty="0">
                <a:latin typeface="+mj-lt"/>
              </a:rPr>
              <a:t> </a:t>
            </a:r>
            <a:r>
              <a:rPr sz="2400" dirty="0" err="1">
                <a:latin typeface="+mj-lt"/>
              </a:rPr>
              <a:t>národnostných</a:t>
            </a:r>
            <a:r>
              <a:rPr sz="2400" dirty="0">
                <a:latin typeface="+mj-lt"/>
              </a:rPr>
              <a:t> </a:t>
            </a:r>
            <a:r>
              <a:rPr sz="2400" dirty="0" err="1">
                <a:latin typeface="+mj-lt"/>
              </a:rPr>
              <a:t>menšín</a:t>
            </a:r>
            <a:r>
              <a:rPr sz="2400" dirty="0">
                <a:latin typeface="+mj-lt"/>
              </a:rPr>
              <a:t>.</a:t>
            </a:r>
          </a:p>
        </p:txBody>
      </p:sp>
    </p:spTree>
    <p:extLst>
      <p:ext uri="{BB962C8B-B14F-4D97-AF65-F5344CB8AC3E}">
        <p14:creationId xmlns:p14="http://schemas.microsoft.com/office/powerpoint/2010/main" val="1700370925"/>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Ústava SR je najvyšším zákonom v Slovenskej republike, z nej vychádzajú všetky ostatné zákony.…"/>
          <p:cNvSpPr txBox="1">
            <a:spLocks noGrp="1"/>
          </p:cNvSpPr>
          <p:nvPr>
            <p:ph type="body" idx="1"/>
          </p:nvPr>
        </p:nvSpPr>
        <p:spPr>
          <a:xfrm>
            <a:off x="892969" y="736601"/>
            <a:ext cx="10406063" cy="5228432"/>
          </a:xfrm>
          <a:prstGeom prst="rect">
            <a:avLst/>
          </a:prstGeom>
        </p:spPr>
        <p:txBody>
          <a:bodyPr>
            <a:normAutofit/>
          </a:bodyPr>
          <a:lstStyle/>
          <a:p>
            <a:pPr>
              <a:lnSpc>
                <a:spcPct val="150000"/>
              </a:lnSpc>
              <a:spcBef>
                <a:spcPts val="0"/>
              </a:spcBef>
            </a:pPr>
            <a:r>
              <a:rPr sz="2400" dirty="0" err="1"/>
              <a:t>Ústava</a:t>
            </a:r>
            <a:r>
              <a:rPr sz="2400" dirty="0"/>
              <a:t> SR je </a:t>
            </a:r>
            <a:r>
              <a:rPr sz="2400" dirty="0" err="1"/>
              <a:t>najvyšším</a:t>
            </a:r>
            <a:r>
              <a:rPr sz="2400" dirty="0"/>
              <a:t> </a:t>
            </a:r>
            <a:r>
              <a:rPr sz="2400" dirty="0" err="1"/>
              <a:t>zákonom</a:t>
            </a:r>
            <a:r>
              <a:rPr sz="2400" dirty="0"/>
              <a:t> v </a:t>
            </a:r>
            <a:r>
              <a:rPr sz="2400" dirty="0" err="1"/>
              <a:t>Slovenskej</a:t>
            </a:r>
            <a:r>
              <a:rPr sz="2400" dirty="0"/>
              <a:t> </a:t>
            </a:r>
            <a:r>
              <a:rPr sz="2400" dirty="0" err="1"/>
              <a:t>republike</a:t>
            </a:r>
            <a:r>
              <a:rPr sz="2400" dirty="0"/>
              <a:t>, z </a:t>
            </a:r>
            <a:r>
              <a:rPr sz="2400" dirty="0" err="1"/>
              <a:t>nej</a:t>
            </a:r>
            <a:r>
              <a:rPr sz="2400" dirty="0"/>
              <a:t> </a:t>
            </a:r>
            <a:r>
              <a:rPr sz="2400" dirty="0" err="1"/>
              <a:t>vychádzajú</a:t>
            </a:r>
            <a:r>
              <a:rPr sz="2400" dirty="0"/>
              <a:t> </a:t>
            </a:r>
            <a:r>
              <a:rPr sz="2400" dirty="0" err="1"/>
              <a:t>všetky</a:t>
            </a:r>
            <a:r>
              <a:rPr sz="2400" dirty="0"/>
              <a:t> </a:t>
            </a:r>
            <a:r>
              <a:rPr sz="2400" dirty="0" err="1"/>
              <a:t>ostatné</a:t>
            </a:r>
            <a:r>
              <a:rPr sz="2400" dirty="0"/>
              <a:t> </a:t>
            </a:r>
            <a:r>
              <a:rPr sz="2400" dirty="0" err="1"/>
              <a:t>zákony</a:t>
            </a:r>
            <a:r>
              <a:rPr sz="2400" dirty="0"/>
              <a:t>. </a:t>
            </a:r>
          </a:p>
          <a:p>
            <a:pPr>
              <a:lnSpc>
                <a:spcPct val="150000"/>
              </a:lnSpc>
              <a:spcBef>
                <a:spcPts val="0"/>
              </a:spcBef>
            </a:pPr>
            <a:r>
              <a:rPr sz="2400" dirty="0" err="1"/>
              <a:t>Podľa</a:t>
            </a:r>
            <a:r>
              <a:rPr sz="2400" dirty="0"/>
              <a:t> K. </a:t>
            </a:r>
            <a:r>
              <a:rPr sz="2400" dirty="0" err="1"/>
              <a:t>Hodossy</a:t>
            </a:r>
            <a:r>
              <a:rPr sz="2400" dirty="0"/>
              <a:t> (2014</a:t>
            </a:r>
            <a:r>
              <a:rPr lang="hu-HU" sz="2400" dirty="0"/>
              <a:t>: </a:t>
            </a:r>
            <a:r>
              <a:rPr sz="2400" dirty="0"/>
              <a:t>10) je z </a:t>
            </a:r>
            <a:r>
              <a:rPr sz="2400" dirty="0" err="1"/>
              <a:t>hľadiska</a:t>
            </a:r>
            <a:r>
              <a:rPr sz="2400" dirty="0"/>
              <a:t> </a:t>
            </a:r>
            <a:r>
              <a:rPr sz="2400" dirty="0" err="1"/>
              <a:t>používania</a:t>
            </a:r>
            <a:r>
              <a:rPr sz="2400" dirty="0"/>
              <a:t> </a:t>
            </a:r>
            <a:r>
              <a:rPr sz="2400" dirty="0" err="1"/>
              <a:t>jazyka</a:t>
            </a:r>
            <a:r>
              <a:rPr sz="2400" dirty="0"/>
              <a:t>, </a:t>
            </a:r>
            <a:r>
              <a:rPr sz="2400" dirty="0" err="1"/>
              <a:t>jazykových</a:t>
            </a:r>
            <a:r>
              <a:rPr sz="2400" dirty="0"/>
              <a:t> </a:t>
            </a:r>
            <a:r>
              <a:rPr sz="2400" dirty="0" err="1"/>
              <a:t>práv</a:t>
            </a:r>
            <a:r>
              <a:rPr sz="2400" dirty="0"/>
              <a:t> </a:t>
            </a:r>
            <a:r>
              <a:rPr sz="2400" dirty="0" err="1"/>
              <a:t>jednotlivcov</a:t>
            </a:r>
            <a:r>
              <a:rPr sz="2400" dirty="0"/>
              <a:t> a s </a:t>
            </a:r>
            <a:r>
              <a:rPr sz="2400" dirty="0" err="1"/>
              <a:t>nimi</a:t>
            </a:r>
            <a:r>
              <a:rPr sz="2400" dirty="0"/>
              <a:t> </a:t>
            </a:r>
            <a:r>
              <a:rPr sz="2400" dirty="0" err="1"/>
              <a:t>spojenými</a:t>
            </a:r>
            <a:r>
              <a:rPr sz="2400" dirty="0"/>
              <a:t> </a:t>
            </a:r>
            <a:r>
              <a:rPr sz="2400" dirty="0" err="1"/>
              <a:t>povinnosťami</a:t>
            </a:r>
            <a:r>
              <a:rPr sz="2400" dirty="0"/>
              <a:t> </a:t>
            </a:r>
            <a:r>
              <a:rPr sz="2400" dirty="0" err="1"/>
              <a:t>štátu</a:t>
            </a:r>
            <a:r>
              <a:rPr sz="2400" dirty="0"/>
              <a:t> </a:t>
            </a:r>
            <a:r>
              <a:rPr sz="2400" dirty="0" err="1"/>
              <a:t>najdôležitejšie</a:t>
            </a:r>
            <a:r>
              <a:rPr sz="2400" dirty="0"/>
              <a:t> </a:t>
            </a:r>
            <a:r>
              <a:rPr sz="2400" dirty="0" err="1"/>
              <a:t>poznať</a:t>
            </a:r>
            <a:r>
              <a:rPr sz="2400" dirty="0"/>
              <a:t> </a:t>
            </a:r>
            <a:r>
              <a:rPr sz="2400" dirty="0" err="1"/>
              <a:t>Článok</a:t>
            </a:r>
            <a:r>
              <a:rPr sz="2400" dirty="0"/>
              <a:t> 6 (</a:t>
            </a:r>
            <a:r>
              <a:rPr sz="2400" dirty="0" err="1"/>
              <a:t>Prvá</a:t>
            </a:r>
            <a:r>
              <a:rPr sz="2400" dirty="0"/>
              <a:t> </a:t>
            </a:r>
            <a:r>
              <a:rPr sz="2400" dirty="0" err="1"/>
              <a:t>hlava</a:t>
            </a:r>
            <a:r>
              <a:rPr sz="2400" dirty="0"/>
              <a:t>, </a:t>
            </a:r>
            <a:r>
              <a:rPr sz="2400" dirty="0" err="1"/>
              <a:t>Prvý</a:t>
            </a:r>
            <a:r>
              <a:rPr sz="2400" dirty="0"/>
              <a:t> </a:t>
            </a:r>
            <a:r>
              <a:rPr sz="2400" dirty="0" err="1"/>
              <a:t>oddiel</a:t>
            </a:r>
            <a:r>
              <a:rPr sz="2400" dirty="0"/>
              <a:t>), </a:t>
            </a:r>
            <a:r>
              <a:rPr sz="2400" dirty="0" err="1"/>
              <a:t>ktorý</a:t>
            </a:r>
            <a:r>
              <a:rPr sz="2400" dirty="0"/>
              <a:t> </a:t>
            </a:r>
            <a:r>
              <a:rPr sz="2400" dirty="0" err="1"/>
              <a:t>na</a:t>
            </a:r>
            <a:r>
              <a:rPr sz="2400" dirty="0"/>
              <a:t> </a:t>
            </a:r>
            <a:r>
              <a:rPr sz="2400" dirty="0" err="1"/>
              <a:t>území</a:t>
            </a:r>
            <a:r>
              <a:rPr sz="2400" dirty="0"/>
              <a:t> SR </a:t>
            </a:r>
            <a:r>
              <a:rPr sz="2400" dirty="0" err="1"/>
              <a:t>stanovuje</a:t>
            </a:r>
            <a:r>
              <a:rPr sz="2400" dirty="0"/>
              <a:t> </a:t>
            </a:r>
            <a:r>
              <a:rPr sz="2400" dirty="0" err="1"/>
              <a:t>slovenský</a:t>
            </a:r>
            <a:r>
              <a:rPr sz="2400" dirty="0"/>
              <a:t> </a:t>
            </a:r>
            <a:r>
              <a:rPr sz="2400" dirty="0" err="1"/>
              <a:t>jazyk</a:t>
            </a:r>
            <a:r>
              <a:rPr sz="2400" dirty="0"/>
              <a:t> </a:t>
            </a:r>
            <a:r>
              <a:rPr sz="2400" dirty="0" err="1"/>
              <a:t>ako</a:t>
            </a:r>
            <a:r>
              <a:rPr sz="2400" dirty="0"/>
              <a:t> </a:t>
            </a:r>
            <a:r>
              <a:rPr sz="2400" dirty="0" err="1"/>
              <a:t>štátny</a:t>
            </a:r>
            <a:r>
              <a:rPr sz="2400" dirty="0"/>
              <a:t> </a:t>
            </a:r>
            <a:r>
              <a:rPr sz="2400" dirty="0" err="1"/>
              <a:t>jazyk</a:t>
            </a:r>
            <a:r>
              <a:rPr sz="2400" dirty="0"/>
              <a:t> a </a:t>
            </a:r>
            <a:r>
              <a:rPr sz="2400" dirty="0" err="1"/>
              <a:t>používanie</a:t>
            </a:r>
            <a:r>
              <a:rPr sz="2400" dirty="0"/>
              <a:t> </a:t>
            </a:r>
            <a:r>
              <a:rPr sz="2400" dirty="0" err="1"/>
              <a:t>iných</a:t>
            </a:r>
            <a:r>
              <a:rPr sz="2400" dirty="0"/>
              <a:t> </a:t>
            </a:r>
            <a:r>
              <a:rPr sz="2400" dirty="0" err="1"/>
              <a:t>jazykov</a:t>
            </a:r>
            <a:r>
              <a:rPr sz="2400" dirty="0"/>
              <a:t> v </a:t>
            </a:r>
            <a:r>
              <a:rPr sz="2400" dirty="0" err="1"/>
              <a:t>úradnom</a:t>
            </a:r>
            <a:r>
              <a:rPr sz="2400" dirty="0"/>
              <a:t> </a:t>
            </a:r>
            <a:r>
              <a:rPr sz="2400" dirty="0" err="1"/>
              <a:t>styku</a:t>
            </a:r>
            <a:r>
              <a:rPr sz="2400" dirty="0"/>
              <a:t> </a:t>
            </a:r>
            <a:r>
              <a:rPr sz="2400" dirty="0" err="1"/>
              <a:t>nariaďuje</a:t>
            </a:r>
            <a:r>
              <a:rPr sz="2400" dirty="0"/>
              <a:t> </a:t>
            </a:r>
            <a:r>
              <a:rPr sz="2400" dirty="0" err="1"/>
              <a:t>ustanoviť</a:t>
            </a:r>
            <a:r>
              <a:rPr sz="2400" dirty="0"/>
              <a:t> </a:t>
            </a:r>
            <a:r>
              <a:rPr sz="2400" dirty="0" err="1"/>
              <a:t>zákonom</a:t>
            </a:r>
            <a:r>
              <a:rPr sz="2400" dirty="0"/>
              <a:t>. </a:t>
            </a:r>
          </a:p>
          <a:p>
            <a:pPr>
              <a:lnSpc>
                <a:spcPct val="150000"/>
              </a:lnSpc>
              <a:spcBef>
                <a:spcPts val="0"/>
              </a:spcBef>
            </a:pPr>
            <a:r>
              <a:rPr sz="2400" dirty="0"/>
              <a:t>Z </a:t>
            </a:r>
            <a:r>
              <a:rPr sz="2400" dirty="0" err="1"/>
              <a:t>hľadiska</a:t>
            </a:r>
            <a:r>
              <a:rPr sz="2400" dirty="0"/>
              <a:t> </a:t>
            </a:r>
            <a:r>
              <a:rPr sz="2400" dirty="0" err="1"/>
              <a:t>používania</a:t>
            </a:r>
            <a:r>
              <a:rPr sz="2400" dirty="0"/>
              <a:t> </a:t>
            </a:r>
            <a:r>
              <a:rPr sz="2400" dirty="0" err="1"/>
              <a:t>jazyka</a:t>
            </a:r>
            <a:r>
              <a:rPr sz="2400" dirty="0"/>
              <a:t> je </a:t>
            </a:r>
            <a:r>
              <a:rPr sz="2400" dirty="0" err="1"/>
              <a:t>kľúčový</a:t>
            </a:r>
            <a:r>
              <a:rPr sz="2400" dirty="0"/>
              <a:t> </a:t>
            </a:r>
            <a:r>
              <a:rPr sz="2400" dirty="0" err="1"/>
              <a:t>aj</a:t>
            </a:r>
            <a:r>
              <a:rPr sz="2400" dirty="0"/>
              <a:t> </a:t>
            </a:r>
            <a:r>
              <a:rPr sz="2400" dirty="0" err="1"/>
              <a:t>Prvý</a:t>
            </a:r>
            <a:r>
              <a:rPr sz="2400" dirty="0"/>
              <a:t> </a:t>
            </a:r>
            <a:r>
              <a:rPr sz="2400" dirty="0" err="1"/>
              <a:t>oddiel</a:t>
            </a:r>
            <a:r>
              <a:rPr sz="2400" dirty="0"/>
              <a:t> (</a:t>
            </a:r>
            <a:r>
              <a:rPr sz="2400" dirty="0" err="1"/>
              <a:t>t.j.</a:t>
            </a:r>
            <a:r>
              <a:rPr sz="2400" dirty="0"/>
              <a:t> </a:t>
            </a:r>
            <a:r>
              <a:rPr sz="2400" dirty="0" err="1"/>
              <a:t>Všeobecné</a:t>
            </a:r>
            <a:r>
              <a:rPr sz="2400" dirty="0"/>
              <a:t> </a:t>
            </a:r>
            <a:r>
              <a:rPr sz="2400" dirty="0" err="1"/>
              <a:t>ustanovenia</a:t>
            </a:r>
            <a:r>
              <a:rPr sz="2400" dirty="0"/>
              <a:t>) </a:t>
            </a:r>
            <a:r>
              <a:rPr sz="2400" dirty="0" err="1"/>
              <a:t>Druhej</a:t>
            </a:r>
            <a:r>
              <a:rPr sz="2400" dirty="0"/>
              <a:t> </a:t>
            </a:r>
            <a:r>
              <a:rPr sz="2400" dirty="0" err="1"/>
              <a:t>hlavy</a:t>
            </a:r>
            <a:r>
              <a:rPr sz="2400" dirty="0"/>
              <a:t> (</a:t>
            </a:r>
            <a:r>
              <a:rPr sz="2400" dirty="0" err="1"/>
              <a:t>Základné</a:t>
            </a:r>
            <a:r>
              <a:rPr sz="2400" dirty="0"/>
              <a:t> </a:t>
            </a:r>
            <a:r>
              <a:rPr sz="2400" dirty="0" err="1"/>
              <a:t>práva</a:t>
            </a:r>
            <a:r>
              <a:rPr sz="2400" dirty="0"/>
              <a:t> a </a:t>
            </a:r>
            <a:r>
              <a:rPr sz="2400" dirty="0" err="1"/>
              <a:t>slobody</a:t>
            </a:r>
            <a:r>
              <a:rPr sz="2400" dirty="0"/>
              <a:t>).</a:t>
            </a:r>
          </a:p>
        </p:txBody>
      </p:sp>
    </p:spTree>
    <p:extLst>
      <p:ext uri="{BB962C8B-B14F-4D97-AF65-F5344CB8AC3E}">
        <p14:creationId xmlns:p14="http://schemas.microsoft.com/office/powerpoint/2010/main" val="3053508486"/>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Hlavným cieľom “Charty” nie je ochrana menšín, ale konkrétnych jazykov.…"/>
          <p:cNvSpPr txBox="1">
            <a:spLocks noGrp="1"/>
          </p:cNvSpPr>
          <p:nvPr>
            <p:ph type="body" idx="1"/>
          </p:nvPr>
        </p:nvSpPr>
        <p:spPr>
          <a:xfrm>
            <a:off x="892969" y="728133"/>
            <a:ext cx="10406063" cy="5236899"/>
          </a:xfrm>
          <a:prstGeom prst="rect">
            <a:avLst/>
          </a:prstGeom>
        </p:spPr>
        <p:txBody>
          <a:bodyPr>
            <a:normAutofit/>
          </a:bodyPr>
          <a:lstStyle/>
          <a:p>
            <a:pPr>
              <a:lnSpc>
                <a:spcPct val="150000"/>
              </a:lnSpc>
              <a:spcBef>
                <a:spcPts val="0"/>
              </a:spcBef>
            </a:pPr>
            <a:r>
              <a:rPr sz="2400" dirty="0" err="1"/>
              <a:t>Hlavným</a:t>
            </a:r>
            <a:r>
              <a:rPr sz="2400" dirty="0"/>
              <a:t> </a:t>
            </a:r>
            <a:r>
              <a:rPr sz="2400" dirty="0" err="1"/>
              <a:t>cieľom</a:t>
            </a:r>
            <a:r>
              <a:rPr sz="2400" dirty="0"/>
              <a:t> “</a:t>
            </a:r>
            <a:r>
              <a:rPr sz="2400" dirty="0" err="1"/>
              <a:t>Charty</a:t>
            </a:r>
            <a:r>
              <a:rPr sz="2400" dirty="0"/>
              <a:t>” </a:t>
            </a:r>
            <a:r>
              <a:rPr sz="2400" dirty="0" err="1"/>
              <a:t>nie</a:t>
            </a:r>
            <a:r>
              <a:rPr sz="2400" dirty="0"/>
              <a:t> je </a:t>
            </a:r>
            <a:r>
              <a:rPr sz="2400" dirty="0" err="1"/>
              <a:t>ochrana</a:t>
            </a:r>
            <a:r>
              <a:rPr sz="2400" dirty="0"/>
              <a:t> </a:t>
            </a:r>
            <a:r>
              <a:rPr sz="2400" dirty="0" err="1"/>
              <a:t>menšín</a:t>
            </a:r>
            <a:r>
              <a:rPr sz="2400" dirty="0"/>
              <a:t>, ale </a:t>
            </a:r>
            <a:r>
              <a:rPr sz="2400" dirty="0" err="1"/>
              <a:t>konkrétnych</a:t>
            </a:r>
            <a:r>
              <a:rPr sz="2400" dirty="0"/>
              <a:t> </a:t>
            </a:r>
            <a:r>
              <a:rPr sz="2400" dirty="0" err="1"/>
              <a:t>jazykov</a:t>
            </a:r>
            <a:r>
              <a:rPr sz="2400" dirty="0"/>
              <a:t>. </a:t>
            </a:r>
          </a:p>
          <a:p>
            <a:pPr>
              <a:lnSpc>
                <a:spcPct val="150000"/>
              </a:lnSpc>
              <a:spcBef>
                <a:spcPts val="0"/>
              </a:spcBef>
            </a:pPr>
            <a:r>
              <a:rPr sz="2400" dirty="0"/>
              <a:t>K. </a:t>
            </a:r>
            <a:r>
              <a:rPr sz="2400" dirty="0" err="1"/>
              <a:t>Hodossy</a:t>
            </a:r>
            <a:r>
              <a:rPr sz="2400" dirty="0"/>
              <a:t> </a:t>
            </a:r>
            <a:r>
              <a:rPr sz="2400" dirty="0" err="1"/>
              <a:t>ďalej</a:t>
            </a:r>
            <a:r>
              <a:rPr sz="2400" dirty="0"/>
              <a:t> </a:t>
            </a:r>
            <a:r>
              <a:rPr sz="2400" dirty="0" err="1"/>
              <a:t>uvádza</a:t>
            </a:r>
            <a:r>
              <a:rPr sz="2400" dirty="0"/>
              <a:t> (2014</a:t>
            </a:r>
            <a:r>
              <a:rPr lang="hu-HU" sz="2400" dirty="0"/>
              <a:t>:</a:t>
            </a:r>
            <a:r>
              <a:rPr sz="2400" dirty="0"/>
              <a:t> 12), </a:t>
            </a:r>
            <a:r>
              <a:rPr sz="2400" dirty="0" err="1"/>
              <a:t>že</a:t>
            </a:r>
            <a:r>
              <a:rPr sz="2400" dirty="0"/>
              <a:t> je </a:t>
            </a:r>
            <a:r>
              <a:rPr sz="2400" dirty="0" err="1"/>
              <a:t>jej</a:t>
            </a:r>
            <a:r>
              <a:rPr sz="2400" dirty="0"/>
              <a:t> </a:t>
            </a:r>
            <a:r>
              <a:rPr sz="2400" dirty="0" err="1"/>
              <a:t>poslaním</a:t>
            </a:r>
            <a:r>
              <a:rPr sz="2400" dirty="0"/>
              <a:t> </a:t>
            </a:r>
            <a:r>
              <a:rPr sz="2400" dirty="0" err="1"/>
              <a:t>zdôrazniť</a:t>
            </a:r>
            <a:r>
              <a:rPr sz="2400" dirty="0"/>
              <a:t>, </a:t>
            </a:r>
            <a:r>
              <a:rPr sz="2400" dirty="0" err="1"/>
              <a:t>že</a:t>
            </a:r>
            <a:r>
              <a:rPr sz="2400" dirty="0"/>
              <a:t> </a:t>
            </a:r>
            <a:r>
              <a:rPr sz="2400" dirty="0" err="1"/>
              <a:t>používaním</a:t>
            </a:r>
            <a:r>
              <a:rPr sz="2400" dirty="0"/>
              <a:t> </a:t>
            </a:r>
            <a:r>
              <a:rPr sz="2400" dirty="0" err="1"/>
              <a:t>sa</a:t>
            </a:r>
            <a:r>
              <a:rPr sz="2400" dirty="0"/>
              <a:t> </a:t>
            </a:r>
            <a:r>
              <a:rPr sz="2400" dirty="0" err="1"/>
              <a:t>jazyk</a:t>
            </a:r>
            <a:r>
              <a:rPr sz="2400" dirty="0"/>
              <a:t> </a:t>
            </a:r>
            <a:r>
              <a:rPr sz="2400" dirty="0" err="1"/>
              <a:t>neopotrebuváva</a:t>
            </a:r>
            <a:r>
              <a:rPr sz="2400" dirty="0"/>
              <a:t>, </a:t>
            </a:r>
            <a:r>
              <a:rPr sz="2400" dirty="0" err="1"/>
              <a:t>ba</a:t>
            </a:r>
            <a:r>
              <a:rPr sz="2400" dirty="0"/>
              <a:t> </a:t>
            </a:r>
            <a:r>
              <a:rPr sz="2400" dirty="0" err="1"/>
              <a:t>naopak</a:t>
            </a:r>
            <a:r>
              <a:rPr sz="2400" dirty="0"/>
              <a:t>, </a:t>
            </a:r>
            <a:r>
              <a:rPr sz="2400" dirty="0" err="1"/>
              <a:t>práve</a:t>
            </a:r>
            <a:r>
              <a:rPr sz="2400" dirty="0"/>
              <a:t> </a:t>
            </a:r>
            <a:r>
              <a:rPr sz="2400" dirty="0" err="1"/>
              <a:t>používanie</a:t>
            </a:r>
            <a:r>
              <a:rPr sz="2400" dirty="0"/>
              <a:t> </a:t>
            </a:r>
            <a:r>
              <a:rPr sz="2400" dirty="0" err="1"/>
              <a:t>zaručuje</a:t>
            </a:r>
            <a:r>
              <a:rPr sz="2400" dirty="0"/>
              <a:t> </a:t>
            </a:r>
            <a:r>
              <a:rPr sz="2400" dirty="0" err="1"/>
              <a:t>jeho</a:t>
            </a:r>
            <a:r>
              <a:rPr sz="2400" dirty="0"/>
              <a:t> </a:t>
            </a:r>
            <a:r>
              <a:rPr sz="2400" dirty="0" err="1"/>
              <a:t>prežitie</a:t>
            </a:r>
            <a:r>
              <a:rPr sz="2400" dirty="0"/>
              <a:t> a </a:t>
            </a:r>
            <a:r>
              <a:rPr sz="2400" dirty="0" err="1"/>
              <a:t>rozvoj</a:t>
            </a:r>
            <a:r>
              <a:rPr sz="2400" dirty="0"/>
              <a:t>. </a:t>
            </a:r>
          </a:p>
          <a:p>
            <a:pPr>
              <a:lnSpc>
                <a:spcPct val="150000"/>
              </a:lnSpc>
              <a:spcBef>
                <a:spcPts val="0"/>
              </a:spcBef>
            </a:pPr>
            <a:r>
              <a:rPr sz="2400" dirty="0"/>
              <a:t>Aby </a:t>
            </a:r>
            <a:r>
              <a:rPr sz="2400" dirty="0" err="1"/>
              <a:t>však</a:t>
            </a:r>
            <a:r>
              <a:rPr sz="2400" dirty="0"/>
              <a:t> </a:t>
            </a:r>
            <a:r>
              <a:rPr sz="2400" dirty="0" err="1"/>
              <a:t>jazyk</a:t>
            </a:r>
            <a:r>
              <a:rPr sz="2400" dirty="0"/>
              <a:t> </a:t>
            </a:r>
            <a:r>
              <a:rPr sz="2400" dirty="0" err="1"/>
              <a:t>nezanikol</a:t>
            </a:r>
            <a:r>
              <a:rPr sz="2400" dirty="0"/>
              <a:t>, je </a:t>
            </a:r>
            <a:r>
              <a:rPr sz="2400" dirty="0" err="1"/>
              <a:t>potrebná</a:t>
            </a:r>
            <a:r>
              <a:rPr sz="2400" dirty="0"/>
              <a:t> </a:t>
            </a:r>
            <a:r>
              <a:rPr sz="2400" dirty="0" err="1"/>
              <a:t>jeho</a:t>
            </a:r>
            <a:r>
              <a:rPr sz="2400" dirty="0"/>
              <a:t> </a:t>
            </a:r>
            <a:r>
              <a:rPr sz="2400" dirty="0" err="1"/>
              <a:t>aktívna</a:t>
            </a:r>
            <a:r>
              <a:rPr sz="2400" dirty="0"/>
              <a:t> </a:t>
            </a:r>
            <a:r>
              <a:rPr sz="2400" dirty="0" err="1"/>
              <a:t>prítomnosť</a:t>
            </a:r>
            <a:r>
              <a:rPr sz="2400" dirty="0"/>
              <a:t> </a:t>
            </a:r>
            <a:r>
              <a:rPr sz="2400" dirty="0" err="1"/>
              <a:t>nielen</a:t>
            </a:r>
            <a:r>
              <a:rPr sz="2400" dirty="0"/>
              <a:t> v </a:t>
            </a:r>
            <a:r>
              <a:rPr sz="2400" dirty="0" err="1"/>
              <a:t>privátnej</a:t>
            </a:r>
            <a:r>
              <a:rPr sz="2400" dirty="0"/>
              <a:t> </a:t>
            </a:r>
            <a:r>
              <a:rPr sz="2400" dirty="0" err="1"/>
              <a:t>sfére</a:t>
            </a:r>
            <a:r>
              <a:rPr sz="2400" dirty="0"/>
              <a:t>, ale </a:t>
            </a:r>
            <a:r>
              <a:rPr sz="2400" dirty="0" err="1"/>
              <a:t>aj</a:t>
            </a:r>
            <a:r>
              <a:rPr sz="2400" dirty="0"/>
              <a:t> </a:t>
            </a:r>
            <a:r>
              <a:rPr sz="2400" dirty="0" err="1"/>
              <a:t>vo</a:t>
            </a:r>
            <a:r>
              <a:rPr sz="2400" dirty="0"/>
              <a:t> </a:t>
            </a:r>
            <a:r>
              <a:rPr sz="2400" dirty="0" err="1"/>
              <a:t>verejnom</a:t>
            </a:r>
            <a:r>
              <a:rPr sz="2400" dirty="0"/>
              <a:t> </a:t>
            </a:r>
            <a:r>
              <a:rPr sz="2400" dirty="0" err="1"/>
              <a:t>živote</a:t>
            </a:r>
            <a:r>
              <a:rPr sz="2400" dirty="0"/>
              <a:t>. </a:t>
            </a:r>
          </a:p>
          <a:p>
            <a:pPr>
              <a:lnSpc>
                <a:spcPct val="150000"/>
              </a:lnSpc>
              <a:spcBef>
                <a:spcPts val="0"/>
              </a:spcBef>
            </a:pPr>
            <a:r>
              <a:rPr sz="2400" dirty="0" err="1"/>
              <a:t>Slovensko</a:t>
            </a:r>
            <a:r>
              <a:rPr sz="2400" dirty="0"/>
              <a:t> </a:t>
            </a:r>
            <a:r>
              <a:rPr sz="2400" dirty="0" err="1"/>
              <a:t>pri</a:t>
            </a:r>
            <a:r>
              <a:rPr sz="2400" dirty="0"/>
              <a:t> </a:t>
            </a:r>
            <a:r>
              <a:rPr sz="2400" dirty="0" err="1"/>
              <a:t>prijatí</a:t>
            </a:r>
            <a:r>
              <a:rPr sz="2400" dirty="0"/>
              <a:t> a </a:t>
            </a:r>
            <a:r>
              <a:rPr sz="2400" dirty="0" err="1"/>
              <a:t>ratifikácii</a:t>
            </a:r>
            <a:r>
              <a:rPr sz="2400" dirty="0"/>
              <a:t> “</a:t>
            </a:r>
            <a:r>
              <a:rPr sz="2400" dirty="0" err="1"/>
              <a:t>Charty</a:t>
            </a:r>
            <a:r>
              <a:rPr sz="2400" dirty="0"/>
              <a:t>” </a:t>
            </a:r>
            <a:r>
              <a:rPr sz="2400" dirty="0" err="1"/>
              <a:t>vyhlásilo</a:t>
            </a:r>
            <a:r>
              <a:rPr sz="2400" dirty="0"/>
              <a:t>, </a:t>
            </a:r>
            <a:r>
              <a:rPr sz="2400" dirty="0" err="1"/>
              <a:t>že</a:t>
            </a:r>
            <a:r>
              <a:rPr sz="2400" dirty="0"/>
              <a:t> </a:t>
            </a:r>
            <a:r>
              <a:rPr sz="2400" dirty="0" err="1"/>
              <a:t>za</a:t>
            </a:r>
            <a:r>
              <a:rPr sz="2400" dirty="0"/>
              <a:t> </a:t>
            </a:r>
            <a:r>
              <a:rPr sz="2400" dirty="0" err="1"/>
              <a:t>regionálne</a:t>
            </a:r>
            <a:r>
              <a:rPr sz="2400" dirty="0"/>
              <a:t> </a:t>
            </a:r>
            <a:r>
              <a:rPr sz="2400" dirty="0" err="1"/>
              <a:t>alebo</a:t>
            </a:r>
            <a:r>
              <a:rPr sz="2400" dirty="0"/>
              <a:t> </a:t>
            </a:r>
            <a:r>
              <a:rPr sz="2400" dirty="0" err="1"/>
              <a:t>menšinové</a:t>
            </a:r>
            <a:r>
              <a:rPr sz="2400" dirty="0"/>
              <a:t> </a:t>
            </a:r>
            <a:r>
              <a:rPr sz="2400" dirty="0" err="1"/>
              <a:t>územia</a:t>
            </a:r>
            <a:r>
              <a:rPr sz="2400" dirty="0"/>
              <a:t> </a:t>
            </a:r>
            <a:r>
              <a:rPr sz="2400" dirty="0" err="1"/>
              <a:t>bude</a:t>
            </a:r>
            <a:r>
              <a:rPr sz="2400" dirty="0"/>
              <a:t> </a:t>
            </a:r>
            <a:r>
              <a:rPr sz="2400" dirty="0" err="1"/>
              <a:t>považovať</a:t>
            </a:r>
            <a:r>
              <a:rPr sz="2400" dirty="0"/>
              <a:t> tie, </a:t>
            </a:r>
            <a:r>
              <a:rPr sz="2400" dirty="0" err="1"/>
              <a:t>ktoré</a:t>
            </a:r>
            <a:r>
              <a:rPr sz="2400" dirty="0"/>
              <a:t> </a:t>
            </a:r>
            <a:r>
              <a:rPr sz="2400" dirty="0" err="1"/>
              <a:t>sú</a:t>
            </a:r>
            <a:r>
              <a:rPr sz="2400" dirty="0"/>
              <a:t> </a:t>
            </a:r>
            <a:r>
              <a:rPr sz="2400" dirty="0" err="1"/>
              <a:t>stanovené</a:t>
            </a:r>
            <a:r>
              <a:rPr sz="2400" dirty="0"/>
              <a:t> v </a:t>
            </a:r>
            <a:r>
              <a:rPr sz="2400" dirty="0" err="1"/>
              <a:t>nariadení</a:t>
            </a:r>
            <a:r>
              <a:rPr sz="2400" dirty="0"/>
              <a:t> </a:t>
            </a:r>
            <a:r>
              <a:rPr sz="2400" dirty="0" err="1"/>
              <a:t>vlády</a:t>
            </a:r>
            <a:r>
              <a:rPr sz="2400" dirty="0"/>
              <a:t> 221/1999.</a:t>
            </a:r>
          </a:p>
        </p:txBody>
      </p:sp>
    </p:spTree>
    <p:extLst>
      <p:ext uri="{BB962C8B-B14F-4D97-AF65-F5344CB8AC3E}">
        <p14:creationId xmlns:p14="http://schemas.microsoft.com/office/powerpoint/2010/main" val="2927064361"/>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lovenská republika ako regionálny alebo menšinový jazyk uznala bulharčinu, češtinu, chorvátčinu, maďarčinu, nemčinu, poľštinu, rómčinu, rusínsky jazyk a ukrajinčinu.…"/>
          <p:cNvSpPr txBox="1">
            <a:spLocks noGrp="1"/>
          </p:cNvSpPr>
          <p:nvPr>
            <p:ph type="body" idx="1"/>
          </p:nvPr>
        </p:nvSpPr>
        <p:spPr>
          <a:xfrm>
            <a:off x="892969" y="719667"/>
            <a:ext cx="10406063" cy="5245365"/>
          </a:xfrm>
          <a:prstGeom prst="rect">
            <a:avLst/>
          </a:prstGeom>
        </p:spPr>
        <p:txBody>
          <a:bodyPr>
            <a:normAutofit/>
          </a:bodyPr>
          <a:lstStyle/>
          <a:p>
            <a:pPr>
              <a:lnSpc>
                <a:spcPct val="150000"/>
              </a:lnSpc>
              <a:spcBef>
                <a:spcPts val="0"/>
              </a:spcBef>
            </a:pPr>
            <a:r>
              <a:rPr sz="2400" dirty="0" err="1"/>
              <a:t>Slovenská</a:t>
            </a:r>
            <a:r>
              <a:rPr sz="2400" dirty="0"/>
              <a:t> </a:t>
            </a:r>
            <a:r>
              <a:rPr sz="2400" dirty="0" err="1"/>
              <a:t>republika</a:t>
            </a:r>
            <a:r>
              <a:rPr sz="2400" dirty="0"/>
              <a:t> </a:t>
            </a:r>
            <a:r>
              <a:rPr sz="2400" dirty="0" err="1"/>
              <a:t>ako</a:t>
            </a:r>
            <a:r>
              <a:rPr sz="2400" dirty="0"/>
              <a:t> </a:t>
            </a:r>
            <a:r>
              <a:rPr sz="2400" dirty="0" err="1"/>
              <a:t>regionálny</a:t>
            </a:r>
            <a:r>
              <a:rPr sz="2400" dirty="0"/>
              <a:t> </a:t>
            </a:r>
            <a:r>
              <a:rPr sz="2400" dirty="0" err="1"/>
              <a:t>alebo</a:t>
            </a:r>
            <a:r>
              <a:rPr sz="2400" dirty="0"/>
              <a:t> </a:t>
            </a:r>
            <a:r>
              <a:rPr sz="2400" dirty="0" err="1"/>
              <a:t>menšinový</a:t>
            </a:r>
            <a:r>
              <a:rPr sz="2400" dirty="0"/>
              <a:t> </a:t>
            </a:r>
            <a:r>
              <a:rPr sz="2400" dirty="0" err="1"/>
              <a:t>jazyk</a:t>
            </a:r>
            <a:r>
              <a:rPr sz="2400" dirty="0"/>
              <a:t> </a:t>
            </a:r>
            <a:r>
              <a:rPr sz="2400" dirty="0" err="1"/>
              <a:t>uznala</a:t>
            </a:r>
            <a:r>
              <a:rPr sz="2400" dirty="0"/>
              <a:t> </a:t>
            </a:r>
            <a:r>
              <a:rPr sz="2400" dirty="0" err="1"/>
              <a:t>bulharčinu</a:t>
            </a:r>
            <a:r>
              <a:rPr sz="2400" dirty="0"/>
              <a:t>, </a:t>
            </a:r>
            <a:r>
              <a:rPr sz="2400" dirty="0" err="1"/>
              <a:t>češtinu</a:t>
            </a:r>
            <a:r>
              <a:rPr sz="2400" dirty="0"/>
              <a:t>, </a:t>
            </a:r>
            <a:r>
              <a:rPr sz="2400" dirty="0" err="1"/>
              <a:t>chorvátčinu</a:t>
            </a:r>
            <a:r>
              <a:rPr sz="2400" dirty="0"/>
              <a:t>, </a:t>
            </a:r>
            <a:r>
              <a:rPr sz="2400" dirty="0" err="1"/>
              <a:t>maďarčinu</a:t>
            </a:r>
            <a:r>
              <a:rPr sz="2400" dirty="0"/>
              <a:t>, </a:t>
            </a:r>
            <a:r>
              <a:rPr sz="2400" dirty="0" err="1"/>
              <a:t>nemčinu</a:t>
            </a:r>
            <a:r>
              <a:rPr sz="2400" dirty="0"/>
              <a:t>, </a:t>
            </a:r>
            <a:r>
              <a:rPr sz="2400" dirty="0" err="1"/>
              <a:t>poľštinu</a:t>
            </a:r>
            <a:r>
              <a:rPr sz="2400" dirty="0"/>
              <a:t>, </a:t>
            </a:r>
            <a:r>
              <a:rPr sz="2400" dirty="0" err="1"/>
              <a:t>rómčinu</a:t>
            </a:r>
            <a:r>
              <a:rPr sz="2400" dirty="0"/>
              <a:t>, </a:t>
            </a:r>
            <a:r>
              <a:rPr sz="2400" dirty="0" err="1"/>
              <a:t>rusínsky</a:t>
            </a:r>
            <a:r>
              <a:rPr sz="2400" dirty="0"/>
              <a:t> </a:t>
            </a:r>
            <a:r>
              <a:rPr sz="2400" dirty="0" err="1"/>
              <a:t>jazyk</a:t>
            </a:r>
            <a:r>
              <a:rPr sz="2400" dirty="0"/>
              <a:t> a </a:t>
            </a:r>
            <a:r>
              <a:rPr sz="2400" dirty="0" err="1"/>
              <a:t>ukrajinčinu</a:t>
            </a:r>
            <a:r>
              <a:rPr sz="2400" dirty="0"/>
              <a:t>.</a:t>
            </a:r>
          </a:p>
          <a:p>
            <a:pPr>
              <a:lnSpc>
                <a:spcPct val="150000"/>
              </a:lnSpc>
              <a:spcBef>
                <a:spcPts val="0"/>
              </a:spcBef>
            </a:pPr>
            <a:r>
              <a:rPr sz="2400" dirty="0"/>
              <a:t> </a:t>
            </a:r>
            <a:r>
              <a:rPr sz="2400" dirty="0" err="1"/>
              <a:t>Najviac</a:t>
            </a:r>
            <a:r>
              <a:rPr sz="2400" dirty="0"/>
              <a:t> </a:t>
            </a:r>
            <a:r>
              <a:rPr sz="2400" dirty="0" err="1"/>
              <a:t>ustanovení</a:t>
            </a:r>
            <a:r>
              <a:rPr sz="2400" dirty="0"/>
              <a:t> </a:t>
            </a:r>
            <a:r>
              <a:rPr sz="2400" dirty="0" err="1"/>
              <a:t>sa</a:t>
            </a:r>
            <a:r>
              <a:rPr sz="2400" dirty="0"/>
              <a:t> </a:t>
            </a:r>
            <a:r>
              <a:rPr sz="2400" dirty="0" err="1"/>
              <a:t>však</a:t>
            </a:r>
            <a:r>
              <a:rPr sz="2400" dirty="0"/>
              <a:t> </a:t>
            </a:r>
            <a:r>
              <a:rPr sz="2400" dirty="0" err="1"/>
              <a:t>vzťahuje</a:t>
            </a:r>
            <a:r>
              <a:rPr sz="2400" dirty="0"/>
              <a:t> </a:t>
            </a:r>
            <a:r>
              <a:rPr sz="2400" dirty="0" err="1"/>
              <a:t>na</a:t>
            </a:r>
            <a:r>
              <a:rPr sz="2400" dirty="0"/>
              <a:t> </a:t>
            </a:r>
            <a:r>
              <a:rPr sz="2400" dirty="0" err="1"/>
              <a:t>maďarčinu</a:t>
            </a:r>
            <a:r>
              <a:rPr sz="2400" dirty="0"/>
              <a:t>, </a:t>
            </a:r>
            <a:r>
              <a:rPr sz="2400" dirty="0" err="1"/>
              <a:t>či</a:t>
            </a:r>
            <a:r>
              <a:rPr sz="2400" dirty="0"/>
              <a:t> </a:t>
            </a:r>
            <a:r>
              <a:rPr sz="2400" dirty="0" err="1"/>
              <a:t>už</a:t>
            </a:r>
            <a:r>
              <a:rPr sz="2400" dirty="0"/>
              <a:t> </a:t>
            </a:r>
            <a:r>
              <a:rPr sz="2400" dirty="0" err="1"/>
              <a:t>preto</a:t>
            </a:r>
            <a:r>
              <a:rPr sz="2400" dirty="0"/>
              <a:t>, </a:t>
            </a:r>
            <a:r>
              <a:rPr sz="2400" dirty="0" err="1"/>
              <a:t>že</a:t>
            </a:r>
            <a:r>
              <a:rPr sz="2400" dirty="0"/>
              <a:t> ide o </a:t>
            </a:r>
            <a:r>
              <a:rPr sz="2400" dirty="0" err="1"/>
              <a:t>najpočetnejšiu</a:t>
            </a:r>
            <a:r>
              <a:rPr sz="2400" dirty="0"/>
              <a:t> </a:t>
            </a:r>
            <a:r>
              <a:rPr sz="2400" dirty="0" err="1"/>
              <a:t>menšinu</a:t>
            </a:r>
            <a:r>
              <a:rPr sz="2400" dirty="0"/>
              <a:t> </a:t>
            </a:r>
            <a:r>
              <a:rPr sz="2400" dirty="0" err="1"/>
              <a:t>alebo</a:t>
            </a:r>
            <a:r>
              <a:rPr sz="2400" dirty="0"/>
              <a:t> </a:t>
            </a:r>
            <a:r>
              <a:rPr sz="2400" dirty="0" err="1"/>
              <a:t>preto</a:t>
            </a:r>
            <a:r>
              <a:rPr sz="2400" dirty="0"/>
              <a:t>, </a:t>
            </a:r>
            <a:r>
              <a:rPr sz="2400" dirty="0" err="1"/>
              <a:t>že</a:t>
            </a:r>
            <a:r>
              <a:rPr sz="2400" dirty="0"/>
              <a:t> </a:t>
            </a:r>
            <a:r>
              <a:rPr sz="2400" dirty="0" err="1"/>
              <a:t>stále</a:t>
            </a:r>
            <a:r>
              <a:rPr sz="2400" dirty="0"/>
              <a:t> </a:t>
            </a:r>
            <a:r>
              <a:rPr sz="2400" dirty="0" err="1"/>
              <a:t>prežíva</a:t>
            </a:r>
            <a:r>
              <a:rPr sz="2400" dirty="0"/>
              <a:t> </a:t>
            </a:r>
            <a:r>
              <a:rPr sz="2400" dirty="0" err="1"/>
              <a:t>kolektívna</a:t>
            </a:r>
            <a:r>
              <a:rPr sz="2400" dirty="0"/>
              <a:t> </a:t>
            </a:r>
            <a:r>
              <a:rPr sz="2400" dirty="0" err="1"/>
              <a:t>pamäť</a:t>
            </a:r>
            <a:r>
              <a:rPr sz="2400" dirty="0"/>
              <a:t> v </a:t>
            </a:r>
            <a:r>
              <a:rPr sz="2400" dirty="0" err="1"/>
              <a:t>kruhu</a:t>
            </a:r>
            <a:r>
              <a:rPr sz="2400" dirty="0"/>
              <a:t> </a:t>
            </a:r>
            <a:r>
              <a:rPr sz="2400" dirty="0" err="1"/>
              <a:t>Slovákov</a:t>
            </a:r>
            <a:r>
              <a:rPr sz="2400" dirty="0"/>
              <a:t> o </a:t>
            </a:r>
            <a:r>
              <a:rPr sz="2400" dirty="0" err="1"/>
              <a:t>národnom</a:t>
            </a:r>
            <a:r>
              <a:rPr sz="2400" dirty="0"/>
              <a:t>/</a:t>
            </a:r>
            <a:r>
              <a:rPr sz="2400" dirty="0" err="1"/>
              <a:t>národnostnom</a:t>
            </a:r>
            <a:r>
              <a:rPr sz="2400" dirty="0"/>
              <a:t> </a:t>
            </a:r>
            <a:r>
              <a:rPr sz="2400" dirty="0" err="1"/>
              <a:t>útlaku</a:t>
            </a:r>
            <a:r>
              <a:rPr sz="2400" dirty="0"/>
              <a:t> z </a:t>
            </a:r>
            <a:r>
              <a:rPr sz="2400" dirty="0" err="1"/>
              <a:t>čias</a:t>
            </a:r>
            <a:r>
              <a:rPr sz="2400" dirty="0"/>
              <a:t> </a:t>
            </a:r>
            <a:r>
              <a:rPr sz="2400" dirty="0" err="1"/>
              <a:t>Uhorska</a:t>
            </a:r>
            <a:r>
              <a:rPr sz="2400" dirty="0"/>
              <a:t> a </a:t>
            </a:r>
            <a:r>
              <a:rPr sz="2400" dirty="0" err="1"/>
              <a:t>potreba</a:t>
            </a:r>
            <a:r>
              <a:rPr sz="2400" dirty="0"/>
              <a:t> </a:t>
            </a:r>
            <a:r>
              <a:rPr sz="2400" dirty="0" err="1"/>
              <a:t>chrániť</a:t>
            </a:r>
            <a:r>
              <a:rPr sz="2400" dirty="0"/>
              <a:t> </a:t>
            </a:r>
            <a:r>
              <a:rPr sz="2400" dirty="0" err="1"/>
              <a:t>sa</a:t>
            </a:r>
            <a:r>
              <a:rPr sz="2400" dirty="0"/>
              <a:t> </a:t>
            </a:r>
            <a:r>
              <a:rPr sz="2400" dirty="0" err="1"/>
              <a:t>pred</a:t>
            </a:r>
            <a:r>
              <a:rPr sz="2400" dirty="0"/>
              <a:t> </a:t>
            </a:r>
            <a:r>
              <a:rPr sz="2400" dirty="0" err="1"/>
              <a:t>prípadným</a:t>
            </a:r>
            <a:r>
              <a:rPr sz="2400" dirty="0"/>
              <a:t> </a:t>
            </a:r>
            <a:r>
              <a:rPr sz="2400" dirty="0" err="1"/>
              <a:t>opätovným</a:t>
            </a:r>
            <a:r>
              <a:rPr sz="2400" dirty="0"/>
              <a:t> </a:t>
            </a:r>
            <a:r>
              <a:rPr sz="2400" dirty="0" err="1"/>
              <a:t>pokusom</a:t>
            </a:r>
            <a:r>
              <a:rPr sz="2400" dirty="0"/>
              <a:t> </a:t>
            </a:r>
            <a:r>
              <a:rPr sz="2400" dirty="0" err="1"/>
              <a:t>oň</a:t>
            </a:r>
            <a:r>
              <a:rPr sz="2400" dirty="0"/>
              <a:t>. </a:t>
            </a:r>
          </a:p>
        </p:txBody>
      </p:sp>
    </p:spTree>
    <p:extLst>
      <p:ext uri="{BB962C8B-B14F-4D97-AF65-F5344CB8AC3E}">
        <p14:creationId xmlns:p14="http://schemas.microsoft.com/office/powerpoint/2010/main" val="2544838990"/>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Rámcový dohovor na ochranu práv národnostných menšín zabezpečuje používanie menšinového jazyka v privátnej aj verejnej sfére, ako aj v styku s orgánmi verejnej správy;…"/>
          <p:cNvSpPr txBox="1">
            <a:spLocks noGrp="1"/>
          </p:cNvSpPr>
          <p:nvPr>
            <p:ph type="body" idx="1"/>
          </p:nvPr>
        </p:nvSpPr>
        <p:spPr>
          <a:xfrm>
            <a:off x="892969" y="719667"/>
            <a:ext cx="10406063" cy="5245365"/>
          </a:xfrm>
          <a:prstGeom prst="rect">
            <a:avLst/>
          </a:prstGeom>
        </p:spPr>
        <p:txBody>
          <a:bodyPr>
            <a:noAutofit/>
          </a:bodyPr>
          <a:lstStyle/>
          <a:p>
            <a:pPr marL="259397" indent="-259397" defTabSz="340923">
              <a:lnSpc>
                <a:spcPct val="160000"/>
              </a:lnSpc>
              <a:spcBef>
                <a:spcPts val="0"/>
              </a:spcBef>
              <a:defRPr sz="2656"/>
            </a:pPr>
            <a:r>
              <a:rPr lang="sk-SK" sz="2300" dirty="0"/>
              <a:t>Rámcový dohovor na ochranu práv národnostných menšín zabezpečuje používanie menšinového jazyka v privátnej aj verejnej sfére, ako aj v styku s orgánmi verejnej správy; </a:t>
            </a:r>
          </a:p>
          <a:p>
            <a:pPr marL="259397" indent="-259397" defTabSz="340923">
              <a:lnSpc>
                <a:spcPct val="160000"/>
              </a:lnSpc>
              <a:spcBef>
                <a:spcPts val="0"/>
              </a:spcBef>
              <a:defRPr sz="2656"/>
            </a:pPr>
            <a:r>
              <a:rPr lang="sk-SK" sz="2300" dirty="0"/>
              <a:t>používanie priezviska v tvare menšinového jazyka;</a:t>
            </a:r>
          </a:p>
          <a:p>
            <a:pPr marL="259397" indent="-259397" defTabSz="340923">
              <a:lnSpc>
                <a:spcPct val="160000"/>
              </a:lnSpc>
              <a:spcBef>
                <a:spcPts val="0"/>
              </a:spcBef>
              <a:defRPr sz="2656"/>
            </a:pPr>
            <a:r>
              <a:rPr lang="sk-SK" sz="2300" dirty="0"/>
              <a:t> informácie súkromného charakteru vypísané v jazyku národnostnej menšiny; </a:t>
            </a:r>
          </a:p>
          <a:p>
            <a:pPr marL="259397" indent="-259397" defTabSz="340923">
              <a:lnSpc>
                <a:spcPct val="160000"/>
              </a:lnSpc>
              <a:spcBef>
                <a:spcPts val="0"/>
              </a:spcBef>
              <a:defRPr sz="2656"/>
            </a:pPr>
            <a:r>
              <a:rPr lang="sk-SK" sz="2300" dirty="0"/>
              <a:t>zobrazenie názvov obcí v jazyku menšiny. </a:t>
            </a:r>
          </a:p>
          <a:p>
            <a:pPr marL="259397" indent="-259397" defTabSz="340923">
              <a:lnSpc>
                <a:spcPct val="160000"/>
              </a:lnSpc>
              <a:spcBef>
                <a:spcPts val="0"/>
              </a:spcBef>
              <a:defRPr sz="2656"/>
            </a:pPr>
            <a:r>
              <a:rPr lang="sk-SK" sz="2300" dirty="0"/>
              <a:t>Rámcový dohovor bližšie nešpecifikuje pojem “národnostná menšina”, nakoľko sa členské štáty nedokážu dohodnúť na jednotnej definícii. </a:t>
            </a:r>
          </a:p>
          <a:p>
            <a:pPr marL="259397" indent="-259397" defTabSz="340923">
              <a:lnSpc>
                <a:spcPct val="160000"/>
              </a:lnSpc>
              <a:spcBef>
                <a:spcPts val="0"/>
              </a:spcBef>
              <a:defRPr sz="2656"/>
            </a:pPr>
            <a:r>
              <a:rPr lang="sk-SK" sz="2300" dirty="0"/>
              <a:t>Každý štát sa môže slobodne rozhodnúť, na ktoré skupiny žijúce na jeho území sa bude vzťahovať dohovor. </a:t>
            </a:r>
          </a:p>
        </p:txBody>
      </p:sp>
    </p:spTree>
    <p:extLst>
      <p:ext uri="{BB962C8B-B14F-4D97-AF65-F5344CB8AC3E}">
        <p14:creationId xmlns:p14="http://schemas.microsoft.com/office/powerpoint/2010/main" val="3497276140"/>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hu-HU" b="1" dirty="0" err="1">
                <a:solidFill>
                  <a:schemeClr val="accent1">
                    <a:lumMod val="75000"/>
                  </a:schemeClr>
                </a:solidFill>
              </a:rPr>
              <a:t>Časť</a:t>
            </a:r>
            <a:r>
              <a:rPr lang="hu-HU" b="1" dirty="0">
                <a:solidFill>
                  <a:schemeClr val="accent1">
                    <a:lumMod val="75000"/>
                  </a:schemeClr>
                </a:solidFill>
              </a:rPr>
              <a:t> B </a:t>
            </a:r>
            <a:br>
              <a:rPr lang="hu-HU" b="1" dirty="0">
                <a:solidFill>
                  <a:schemeClr val="accent1">
                    <a:lumMod val="75000"/>
                  </a:schemeClr>
                </a:solidFill>
              </a:rPr>
            </a:br>
            <a:r>
              <a:rPr lang="hu-HU" b="1" dirty="0">
                <a:solidFill>
                  <a:schemeClr val="accent1">
                    <a:lumMod val="75000"/>
                  </a:schemeClr>
                </a:solidFill>
              </a:rPr>
              <a:t>VÝSKUMY</a:t>
            </a:r>
            <a:endParaRPr lang="sk-SK" b="1" dirty="0">
              <a:solidFill>
                <a:schemeClr val="accent1">
                  <a:lumMod val="75000"/>
                </a:schemeClr>
              </a:solidFill>
            </a:endParaRPr>
          </a:p>
        </p:txBody>
      </p:sp>
      <p:sp>
        <p:nvSpPr>
          <p:cNvPr id="3" name="Zástupný symbol obsahu 2"/>
          <p:cNvSpPr>
            <a:spLocks noGrp="1"/>
          </p:cNvSpPr>
          <p:nvPr>
            <p:ph idx="1"/>
          </p:nvPr>
        </p:nvSpPr>
        <p:spPr/>
        <p:txBody>
          <a:bodyPr>
            <a:normAutofit fontScale="77500" lnSpcReduction="20000"/>
          </a:bodyPr>
          <a:lstStyle/>
          <a:p>
            <a:pPr>
              <a:lnSpc>
                <a:spcPct val="160000"/>
              </a:lnSpc>
              <a:spcBef>
                <a:spcPts val="0"/>
              </a:spcBef>
            </a:pPr>
            <a:r>
              <a:rPr lang="sk-SK" dirty="0"/>
              <a:t>GYŐRIOVÁ BAKOVÁ, Eva 2017: Jazyková situácia a jazyková situácia na Slovensku (Komárno). </a:t>
            </a:r>
            <a:r>
              <a:rPr lang="sk-SK" dirty="0" err="1"/>
              <a:t>Nepublik</a:t>
            </a:r>
            <a:r>
              <a:rPr lang="sk-SK" dirty="0"/>
              <a:t>. </a:t>
            </a:r>
            <a:r>
              <a:rPr lang="sk-SK" dirty="0" err="1"/>
              <a:t>diz</a:t>
            </a:r>
            <a:r>
              <a:rPr lang="sk-SK" dirty="0"/>
              <a:t>. práca. 2017. </a:t>
            </a:r>
          </a:p>
          <a:p>
            <a:pPr>
              <a:lnSpc>
                <a:spcPct val="160000"/>
              </a:lnSpc>
              <a:spcBef>
                <a:spcPts val="0"/>
              </a:spcBef>
            </a:pPr>
            <a:r>
              <a:rPr lang="sk-SK" dirty="0"/>
              <a:t>ONDREJOVIČ, Slavomír 2010: Niekoľko poznámok k novele zákona o štátnom jazyku na Slovensku. IN: Kontexty identity. Jubilejný zborník na </a:t>
            </a:r>
            <a:r>
              <a:rPr lang="sk-SK" dirty="0" err="1"/>
              <a:t>počesť</a:t>
            </a:r>
            <a:r>
              <a:rPr lang="sk-SK" dirty="0"/>
              <a:t> Anny </a:t>
            </a:r>
            <a:r>
              <a:rPr lang="sk-SK" dirty="0" err="1"/>
              <a:t>Divičanovej</a:t>
            </a:r>
            <a:r>
              <a:rPr lang="sk-SK" dirty="0"/>
              <a:t> – </a:t>
            </a:r>
            <a:r>
              <a:rPr lang="sk-SK" dirty="0" err="1"/>
              <a:t>Az</a:t>
            </a:r>
            <a:r>
              <a:rPr lang="sk-SK" dirty="0"/>
              <a:t> </a:t>
            </a:r>
            <a:r>
              <a:rPr lang="sk-SK" dirty="0" err="1"/>
              <a:t>identitás</a:t>
            </a:r>
            <a:r>
              <a:rPr lang="sk-SK" dirty="0"/>
              <a:t> </a:t>
            </a:r>
            <a:r>
              <a:rPr lang="sk-SK" dirty="0" err="1"/>
              <a:t>kontextusai</a:t>
            </a:r>
            <a:r>
              <a:rPr lang="sk-SK" dirty="0"/>
              <a:t>. </a:t>
            </a:r>
            <a:r>
              <a:rPr lang="sk-SK" dirty="0" err="1"/>
              <a:t>Köszöntő</a:t>
            </a:r>
            <a:r>
              <a:rPr lang="sk-SK" dirty="0"/>
              <a:t> </a:t>
            </a:r>
            <a:r>
              <a:rPr lang="sk-SK" dirty="0" err="1"/>
              <a:t>könyv</a:t>
            </a:r>
            <a:r>
              <a:rPr lang="sk-SK" dirty="0"/>
              <a:t> </a:t>
            </a:r>
            <a:r>
              <a:rPr lang="sk-SK" dirty="0" err="1"/>
              <a:t>Gyivicsán</a:t>
            </a:r>
            <a:r>
              <a:rPr lang="sk-SK" dirty="0"/>
              <a:t> Anna </a:t>
            </a:r>
            <a:r>
              <a:rPr lang="sk-SK" dirty="0" err="1"/>
              <a:t>tiszteletére</a:t>
            </a:r>
            <a:r>
              <a:rPr lang="sk-SK" dirty="0"/>
              <a:t>. (</a:t>
            </a:r>
            <a:r>
              <a:rPr lang="sk-SK" dirty="0" err="1"/>
              <a:t>Red</a:t>
            </a:r>
            <a:r>
              <a:rPr lang="sk-SK" dirty="0"/>
              <a:t>. </a:t>
            </a:r>
            <a:r>
              <a:rPr lang="sk-SK" dirty="0" err="1"/>
              <a:t>Krekovičová</a:t>
            </a:r>
            <a:r>
              <a:rPr lang="sk-SK" dirty="0"/>
              <a:t>, E. &amp; </a:t>
            </a:r>
            <a:r>
              <a:rPr lang="sk-SK" dirty="0" err="1"/>
              <a:t>Uhrin</a:t>
            </a:r>
            <a:r>
              <a:rPr lang="sk-SK" dirty="0"/>
              <a:t> E. &amp; </a:t>
            </a:r>
            <a:r>
              <a:rPr lang="sk-SK" dirty="0" err="1"/>
              <a:t>Zsilák</a:t>
            </a:r>
            <a:r>
              <a:rPr lang="sk-SK" dirty="0"/>
              <a:t>, M.) </a:t>
            </a:r>
            <a:r>
              <a:rPr lang="sk-SK" dirty="0" err="1"/>
              <a:t>Békéscsaba</a:t>
            </a:r>
            <a:r>
              <a:rPr lang="sk-SK" dirty="0"/>
              <a:t>: </a:t>
            </a:r>
            <a:r>
              <a:rPr lang="sk-SK" dirty="0" err="1"/>
              <a:t>Országos</a:t>
            </a:r>
            <a:r>
              <a:rPr lang="sk-SK" dirty="0"/>
              <a:t> </a:t>
            </a:r>
            <a:r>
              <a:rPr lang="sk-SK" dirty="0" err="1"/>
              <a:t>Szlovák</a:t>
            </a:r>
            <a:r>
              <a:rPr lang="sk-SK" dirty="0"/>
              <a:t> </a:t>
            </a:r>
            <a:r>
              <a:rPr lang="sk-SK" dirty="0" err="1"/>
              <a:t>Önkormányzat</a:t>
            </a:r>
            <a:r>
              <a:rPr lang="sk-SK" dirty="0"/>
              <a:t> – ELTE BTK </a:t>
            </a:r>
            <a:r>
              <a:rPr lang="sk-SK" dirty="0" err="1"/>
              <a:t>Szláv</a:t>
            </a:r>
            <a:r>
              <a:rPr lang="sk-SK" dirty="0"/>
              <a:t> Filológia </a:t>
            </a:r>
            <a:r>
              <a:rPr lang="sk-SK" dirty="0" err="1"/>
              <a:t>Tanszék</a:t>
            </a:r>
            <a:r>
              <a:rPr lang="sk-SK" dirty="0"/>
              <a:t> – Ústav etnológie SAV – </a:t>
            </a:r>
            <a:r>
              <a:rPr lang="sk-SK" dirty="0" err="1"/>
              <a:t>Magyarországi</a:t>
            </a:r>
            <a:r>
              <a:rPr lang="sk-SK" dirty="0"/>
              <a:t> </a:t>
            </a:r>
            <a:r>
              <a:rPr lang="sk-SK" dirty="0" err="1"/>
              <a:t>Szlovákok</a:t>
            </a:r>
            <a:r>
              <a:rPr lang="sk-SK" dirty="0"/>
              <a:t> </a:t>
            </a:r>
            <a:r>
              <a:rPr lang="sk-SK" dirty="0" err="1"/>
              <a:t>Kutatóintézete</a:t>
            </a:r>
            <a:r>
              <a:rPr lang="sk-SK" dirty="0"/>
              <a:t>. 169 – 172.</a:t>
            </a:r>
          </a:p>
          <a:p>
            <a:pPr>
              <a:lnSpc>
                <a:spcPct val="160000"/>
              </a:lnSpc>
              <a:spcBef>
                <a:spcPts val="0"/>
              </a:spcBef>
            </a:pPr>
            <a:r>
              <a:rPr lang="sk-SK" dirty="0"/>
              <a:t>SIMON </a:t>
            </a:r>
            <a:r>
              <a:rPr lang="sk-SK" dirty="0" err="1"/>
              <a:t>Szabolcs</a:t>
            </a:r>
            <a:r>
              <a:rPr lang="sk-SK" dirty="0"/>
              <a:t> 2010: </a:t>
            </a:r>
            <a:r>
              <a:rPr lang="sk-SK" dirty="0" err="1"/>
              <a:t>Nyelvi</a:t>
            </a:r>
            <a:r>
              <a:rPr lang="sk-SK" dirty="0"/>
              <a:t> </a:t>
            </a:r>
            <a:r>
              <a:rPr lang="sk-SK" dirty="0" err="1"/>
              <a:t>szondázások</a:t>
            </a:r>
            <a:r>
              <a:rPr lang="sk-SK" dirty="0"/>
              <a:t>. </a:t>
            </a:r>
            <a:r>
              <a:rPr lang="sk-SK" dirty="0" err="1"/>
              <a:t>Dunaszerdahely</a:t>
            </a:r>
            <a:r>
              <a:rPr lang="sk-SK" dirty="0"/>
              <a:t>: </a:t>
            </a:r>
            <a:r>
              <a:rPr lang="sk-SK" dirty="0" err="1"/>
              <a:t>Lilium</a:t>
            </a:r>
            <a:r>
              <a:rPr lang="sk-SK" dirty="0"/>
              <a:t> </a:t>
            </a:r>
            <a:r>
              <a:rPr lang="sk-SK" dirty="0" err="1"/>
              <a:t>Aurum</a:t>
            </a:r>
            <a:r>
              <a:rPr lang="sk-SK" dirty="0"/>
              <a:t>. 9 –103.</a:t>
            </a:r>
          </a:p>
        </p:txBody>
      </p:sp>
    </p:spTree>
    <p:extLst>
      <p:ext uri="{BB962C8B-B14F-4D97-AF65-F5344CB8AC3E}">
        <p14:creationId xmlns:p14="http://schemas.microsoft.com/office/powerpoint/2010/main" val="22265821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p:cNvSpPr>
            <a:spLocks noGrp="1"/>
          </p:cNvSpPr>
          <p:nvPr>
            <p:ph type="title"/>
          </p:nvPr>
        </p:nvSpPr>
        <p:spPr/>
        <p:txBody>
          <a:bodyPr>
            <a:normAutofit/>
          </a:bodyPr>
          <a:lstStyle/>
          <a:p>
            <a:r>
              <a:rPr lang="hu-HU" altLang="en-US" sz="4000" b="1" dirty="0" err="1">
                <a:latin typeface="+mn-lt"/>
                <a:cs typeface="Times New Roman" panose="02020603050405020304" pitchFamily="18" charset="0"/>
              </a:rPr>
              <a:t>Jazykové</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práva</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právne</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vedomie</a:t>
            </a:r>
            <a:r>
              <a:rPr lang="hu-HU" altLang="en-US" sz="4000" b="1" dirty="0">
                <a:latin typeface="+mn-lt"/>
                <a:cs typeface="Times New Roman" panose="02020603050405020304" pitchFamily="18" charset="0"/>
              </a:rPr>
              <a:t> v </a:t>
            </a:r>
            <a:r>
              <a:rPr lang="hu-HU" altLang="en-US" sz="4000" b="1" dirty="0" err="1">
                <a:latin typeface="+mn-lt"/>
                <a:cs typeface="Times New Roman" panose="02020603050405020304" pitchFamily="18" charset="0"/>
              </a:rPr>
              <a:t>okruhu</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Maďarov</a:t>
            </a:r>
            <a:r>
              <a:rPr lang="hu-HU" altLang="en-US" sz="4000" b="1" dirty="0">
                <a:latin typeface="+mn-lt"/>
                <a:cs typeface="Times New Roman" panose="02020603050405020304" pitchFamily="18" charset="0"/>
              </a:rPr>
              <a:t> na </a:t>
            </a:r>
            <a:r>
              <a:rPr lang="hu-HU" altLang="en-US" sz="4000" b="1" dirty="0" err="1">
                <a:latin typeface="+mn-lt"/>
                <a:cs typeface="Times New Roman" panose="02020603050405020304" pitchFamily="18" charset="0"/>
              </a:rPr>
              <a:t>Slovensku</a:t>
            </a:r>
            <a:endParaRPr lang="hu-HU" altLang="en-US" sz="4000" dirty="0">
              <a:latin typeface="+mn-lt"/>
            </a:endParaRPr>
          </a:p>
        </p:txBody>
      </p:sp>
      <p:sp>
        <p:nvSpPr>
          <p:cNvPr id="8195" name="Zástupný symbol obsahu 2"/>
          <p:cNvSpPr>
            <a:spLocks noGrp="1"/>
          </p:cNvSpPr>
          <p:nvPr>
            <p:ph idx="1"/>
          </p:nvPr>
        </p:nvSpPr>
        <p:spPr/>
        <p:txBody>
          <a:bodyPr>
            <a:normAutofit fontScale="92500" lnSpcReduction="10000"/>
          </a:bodyPr>
          <a:lstStyle/>
          <a:p>
            <a:pPr algn="just">
              <a:lnSpc>
                <a:spcPct val="150000"/>
              </a:lnSpc>
              <a:spcBef>
                <a:spcPts val="0"/>
              </a:spcBef>
            </a:pPr>
            <a:r>
              <a:rPr lang="sk-SK" altLang="en-US" sz="2000" dirty="0"/>
              <a:t>Vz</a:t>
            </a:r>
            <a:r>
              <a:rPr lang="sk-SK" altLang="en-US" sz="2000" dirty="0">
                <a:cs typeface="Times New Roman" panose="02020603050405020304" pitchFamily="18" charset="0"/>
              </a:rPr>
              <a:t>nik </a:t>
            </a:r>
            <a:r>
              <a:rPr lang="sk-SK" altLang="en-US" sz="2000" i="1" dirty="0">
                <a:cs typeface="Times New Roman" panose="02020603050405020304" pitchFamily="18" charset="0"/>
              </a:rPr>
              <a:t>jazykového práva</a:t>
            </a:r>
            <a:r>
              <a:rPr lang="sk-SK" altLang="en-US" sz="2000" dirty="0">
                <a:cs typeface="Times New Roman" panose="02020603050405020304" pitchFamily="18" charset="0"/>
              </a:rPr>
              <a:t> sformuloval maďarský jazykovedec </a:t>
            </a:r>
            <a:r>
              <a:rPr lang="sk-SK" altLang="en-US" sz="2000" dirty="0" err="1">
                <a:cs typeface="Times New Roman" panose="02020603050405020304" pitchFamily="18" charset="0"/>
              </a:rPr>
              <a:t>Ottó</a:t>
            </a:r>
            <a:r>
              <a:rPr lang="sk-SK" altLang="en-US" sz="2000" dirty="0">
                <a:cs typeface="Times New Roman" panose="02020603050405020304" pitchFamily="18" charset="0"/>
              </a:rPr>
              <a:t> Vörös vo svojej štúdii nasledovne </a:t>
            </a:r>
            <a:r>
              <a:rPr lang="hu-HU" altLang="en-US" sz="2000" dirty="0">
                <a:cs typeface="Times New Roman" panose="02020603050405020304" pitchFamily="18" charset="0"/>
              </a:rPr>
              <a:t>(Vörös 2009)</a:t>
            </a:r>
            <a:r>
              <a:rPr lang="sk-SK" altLang="en-US" sz="2000" dirty="0">
                <a:cs typeface="Times New Roman" panose="02020603050405020304" pitchFamily="18" charset="0"/>
              </a:rPr>
              <a:t>: „... štátotvorní jednotlivci v demokratickom štáte uzavrú zmluvu na organizovanie chodu života. Táto zmluva je uzavretá za podmienok, ktoré sú zakotvené v ústave vzniknutej tradíciou alebo vedomou tvorbou zákonov. Pričom finančné prostriedky k organizovaniu chodu života jednotlivci zabezpečujú prostredníctvom zdanenia. Za to však očakávajú, aby štát k ich osobnému (resp. v spoločenstve uplatnenému) prosperovaniu zabezpečoval náležité podmienky. Medzi týmito je najpodstatnejšia otázka jazyka, veď jazyk je nástrojom všetkej spoločenskej organizovanosti (práca, kultúrny život, rodina), ktorá činí fungovanie štátu, avšak je aj nástrojom nadobudnutia tých poznatkov, ktoré sú potrebné jedincovi k jeho osobnému prosperovaniu. Takže, ako som to už viackrát konštatoval, štát, vyplývajúc z jeho povahy, nemá jazyk, má ho však štátny občan.“  </a:t>
            </a:r>
            <a:endParaRPr lang="en-US" altLang="en-US" sz="2000" dirty="0">
              <a:cs typeface="Times New Roman" panose="02020603050405020304" pitchFamily="18" charset="0"/>
            </a:endParaRPr>
          </a:p>
        </p:txBody>
      </p:sp>
    </p:spTree>
    <p:extLst>
      <p:ext uri="{BB962C8B-B14F-4D97-AF65-F5344CB8AC3E}">
        <p14:creationId xmlns:p14="http://schemas.microsoft.com/office/powerpoint/2010/main" val="7479856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838200" y="728134"/>
            <a:ext cx="10515600" cy="5448830"/>
          </a:xfrm>
        </p:spPr>
        <p:txBody>
          <a:bodyPr>
            <a:normAutofit/>
          </a:bodyPr>
          <a:lstStyle/>
          <a:p>
            <a:pPr algn="just">
              <a:lnSpc>
                <a:spcPct val="150000"/>
              </a:lnSpc>
              <a:spcBef>
                <a:spcPts val="0"/>
              </a:spcBef>
            </a:pPr>
            <a:r>
              <a:rPr lang="sk-SK" altLang="en-US" sz="2000" dirty="0">
                <a:cs typeface="Times New Roman" panose="02020603050405020304" pitchFamily="18" charset="0"/>
              </a:rPr>
              <a:t>Z vyššie uvedenej úvahy vyplýva to, že jedinec za svoj daň je objednávateľom voči štátu aj z pohľadu uplatňovania jazykových práv (por. É. Kiss 2004). Avšak toto právo má jednu osobitosť. Síce je definovateľné aj ako osobné právo jednotlivého občana, čiže osobnostné právo (takto ním žijú napr. migranti), ale nie je možné ho uplatňovať nezávisle od jazykového spoločenstva. Čiže v tých štátoch, v ktorých jazykové práva definujú iba ako osobnostné práva v legislatíve, nerozumejú podstate jazyka a jeho fungovaniu. Pritom zastávame názor asi od vedeckej činnosti švajčiarskeho jazykovedca </a:t>
            </a:r>
            <a:r>
              <a:rPr lang="sk-SK" altLang="en-US" sz="2000" dirty="0" err="1">
                <a:cs typeface="Times New Roman" panose="02020603050405020304" pitchFamily="18" charset="0"/>
              </a:rPr>
              <a:t>Saussure</a:t>
            </a:r>
            <a:r>
              <a:rPr lang="sk-SK" altLang="en-US" sz="2000" dirty="0">
                <a:cs typeface="Times New Roman" panose="02020603050405020304" pitchFamily="18" charset="0"/>
              </a:rPr>
              <a:t> spred 100 rokmi v jazykovede, že jazyk je dielom ľudského  spoločenstva. Z toho vyplývajúc, každý jazyk predpokladá spoločenstvo, a to nie iba z hľadiska jeho pôvodu, ale aj za základ jeho každodenného bytia.</a:t>
            </a:r>
            <a:r>
              <a:rPr lang="hu-HU" altLang="en-US" sz="2000" dirty="0">
                <a:cs typeface="Times New Roman" panose="02020603050405020304" pitchFamily="18" charset="0"/>
              </a:rPr>
              <a:t> </a:t>
            </a:r>
            <a:endParaRPr lang="sk-SK" altLang="hu-HU" sz="2000" dirty="0"/>
          </a:p>
        </p:txBody>
      </p:sp>
    </p:spTree>
    <p:extLst>
      <p:ext uri="{BB962C8B-B14F-4D97-AF65-F5344CB8AC3E}">
        <p14:creationId xmlns:p14="http://schemas.microsoft.com/office/powerpoint/2010/main" val="15313658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897467" y="745067"/>
            <a:ext cx="9324446" cy="5309659"/>
          </a:xfrm>
        </p:spPr>
        <p:txBody>
          <a:bodyPr/>
          <a:lstStyle/>
          <a:p>
            <a:pPr algn="just">
              <a:lnSpc>
                <a:spcPct val="150000"/>
              </a:lnSpc>
              <a:spcBef>
                <a:spcPts val="0"/>
              </a:spcBef>
            </a:pPr>
            <a:r>
              <a:rPr lang="sk-SK" altLang="en-US" sz="2000" dirty="0">
                <a:cs typeface="Times New Roman" panose="02020603050405020304" pitchFamily="18" charset="0"/>
              </a:rPr>
              <a:t>Vo svojom každodennom živote sa môžeme často stretávať s faktom, že používatelia maďarského jazyka na Slovensku nie sú v dostatočnej miere uvedomelými používateľmi materinského jazyka. Tento výrok, čiže podceňovanie maďarčiny ako menšinového jazyka platí aj v prípade inteligencie.</a:t>
            </a:r>
            <a:r>
              <a:rPr lang="sk-SK" altLang="en-US" sz="2000" dirty="0"/>
              <a:t>    </a:t>
            </a:r>
          </a:p>
          <a:p>
            <a:pPr algn="just">
              <a:lnSpc>
                <a:spcPct val="150000"/>
              </a:lnSpc>
              <a:spcBef>
                <a:spcPts val="0"/>
              </a:spcBef>
            </a:pPr>
            <a:r>
              <a:rPr lang="sk-SK" altLang="en-US" sz="2000" dirty="0">
                <a:cs typeface="Times New Roman" panose="02020603050405020304" pitchFamily="18" charset="0"/>
              </a:rPr>
              <a:t>V jednom výskume o znalosti jazykového zákona z roku 1997 sme konštatovali (Simon 2002), že respondenti z okruhu maďarskej inteligencie na Slovensku (spisovatelia, básnici, redaktori, učitelia a študenti na univerzitách) mali indiferentný vzťah k jazykovému zákonu, ktorý sa v tomto období ešte dalo považovať za nóvum. Ich veľká väčšina nečítal jazykový zákon a ani presnejšie nepoznal jeho obsah. Tento výskum sme opakovali v roku 2012 s účelom zmapovania postoja inteligencie v tomto smere.</a:t>
            </a:r>
            <a:endParaRPr lang="en-US" altLang="en-US" sz="2000" dirty="0"/>
          </a:p>
        </p:txBody>
      </p:sp>
    </p:spTree>
    <p:extLst>
      <p:ext uri="{BB962C8B-B14F-4D97-AF65-F5344CB8AC3E}">
        <p14:creationId xmlns:p14="http://schemas.microsoft.com/office/powerpoint/2010/main" val="1908023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458261"/>
            <a:ext cx="10515600" cy="896408"/>
          </a:xfrm>
        </p:spPr>
        <p:txBody>
          <a:bodyPr>
            <a:normAutofit/>
          </a:bodyPr>
          <a:lstStyle/>
          <a:p>
            <a:r>
              <a:rPr lang="hu-HU" sz="4000" b="1" cap="all" dirty="0" err="1">
                <a:latin typeface="+mn-lt"/>
              </a:rPr>
              <a:t>jazykový</a:t>
            </a:r>
            <a:r>
              <a:rPr lang="hu-HU" sz="4000" b="1" cap="all" dirty="0">
                <a:latin typeface="+mn-lt"/>
              </a:rPr>
              <a:t> </a:t>
            </a:r>
            <a:r>
              <a:rPr lang="hu-HU" sz="4000" b="1" cap="all" dirty="0" err="1">
                <a:latin typeface="+mn-lt"/>
              </a:rPr>
              <a:t>manažment</a:t>
            </a:r>
            <a:endParaRPr lang="hu-HU" sz="4000" b="1" dirty="0">
              <a:latin typeface="+mn-lt"/>
            </a:endParaRPr>
          </a:p>
        </p:txBody>
      </p:sp>
      <p:sp>
        <p:nvSpPr>
          <p:cNvPr id="3" name="Tartalom helye 2"/>
          <p:cNvSpPr>
            <a:spLocks noGrp="1"/>
          </p:cNvSpPr>
          <p:nvPr>
            <p:ph idx="1"/>
          </p:nvPr>
        </p:nvSpPr>
        <p:spPr>
          <a:xfrm>
            <a:off x="838200" y="1185334"/>
            <a:ext cx="10515600" cy="4991630"/>
          </a:xfrm>
        </p:spPr>
        <p:txBody>
          <a:bodyPr>
            <a:noAutofit/>
          </a:bodyPr>
          <a:lstStyle/>
          <a:p>
            <a:pPr>
              <a:lnSpc>
                <a:spcPct val="170000"/>
              </a:lnSpc>
              <a:spcBef>
                <a:spcPts val="0"/>
              </a:spcBef>
            </a:pPr>
            <a:r>
              <a:rPr lang="hu-HU" sz="2400" dirty="0" err="1"/>
              <a:t>Jedným</a:t>
            </a:r>
            <a:r>
              <a:rPr lang="hu-HU" sz="2400" dirty="0"/>
              <a:t> z </a:t>
            </a:r>
            <a:r>
              <a:rPr lang="hu-HU" sz="2400" dirty="0" err="1"/>
              <a:t>hlavných</a:t>
            </a:r>
            <a:r>
              <a:rPr lang="hu-HU" sz="2400" dirty="0"/>
              <a:t> </a:t>
            </a:r>
            <a:r>
              <a:rPr lang="hu-HU" sz="2400" dirty="0" err="1"/>
              <a:t>predstaviteľov</a:t>
            </a:r>
            <a:r>
              <a:rPr lang="hu-HU" sz="2400" dirty="0"/>
              <a:t> </a:t>
            </a:r>
            <a:r>
              <a:rPr lang="hu-HU" sz="2400" dirty="0" err="1"/>
              <a:t>tohto</a:t>
            </a:r>
            <a:r>
              <a:rPr lang="hu-HU" sz="2400" dirty="0"/>
              <a:t> </a:t>
            </a:r>
            <a:r>
              <a:rPr lang="hu-HU" sz="2400" dirty="0" err="1"/>
              <a:t>smeru</a:t>
            </a:r>
            <a:r>
              <a:rPr lang="hu-HU" sz="2400" dirty="0"/>
              <a:t> </a:t>
            </a:r>
            <a:r>
              <a:rPr lang="hu-HU" sz="2400" dirty="0" err="1"/>
              <a:t>bol</a:t>
            </a:r>
            <a:r>
              <a:rPr lang="hu-HU" sz="2400" dirty="0"/>
              <a:t> </a:t>
            </a:r>
            <a:r>
              <a:rPr lang="hu-HU" sz="2400" dirty="0" err="1"/>
              <a:t>český</a:t>
            </a:r>
            <a:r>
              <a:rPr lang="hu-HU" sz="2400" dirty="0"/>
              <a:t> lingvista </a:t>
            </a:r>
            <a:r>
              <a:rPr lang="hu-HU" sz="2400" dirty="0" err="1"/>
              <a:t>Jiří</a:t>
            </a:r>
            <a:r>
              <a:rPr lang="hu-HU" sz="2400" dirty="0"/>
              <a:t> </a:t>
            </a:r>
            <a:r>
              <a:rPr lang="hu-HU" sz="2400" dirty="0" err="1"/>
              <a:t>Neustupný</a:t>
            </a:r>
            <a:endParaRPr lang="hu-HU" sz="2400" dirty="0"/>
          </a:p>
          <a:p>
            <a:pPr>
              <a:lnSpc>
                <a:spcPct val="170000"/>
              </a:lnSpc>
              <a:spcBef>
                <a:spcPts val="0"/>
              </a:spcBef>
            </a:pPr>
            <a:r>
              <a:rPr lang="hu-HU" sz="2400" dirty="0" err="1"/>
              <a:t>Jednoduchý</a:t>
            </a:r>
            <a:r>
              <a:rPr lang="hu-HU" sz="2400" dirty="0"/>
              <a:t> </a:t>
            </a:r>
            <a:r>
              <a:rPr lang="hu-HU" sz="2400" dirty="0" err="1"/>
              <a:t>manažment</a:t>
            </a:r>
            <a:r>
              <a:rPr lang="hu-HU" sz="2400" dirty="0"/>
              <a:t> </a:t>
            </a:r>
            <a:r>
              <a:rPr lang="hu-HU" sz="2400" dirty="0" err="1"/>
              <a:t>prebieha</a:t>
            </a:r>
            <a:r>
              <a:rPr lang="hu-HU" sz="2400" dirty="0"/>
              <a:t> v </a:t>
            </a:r>
            <a:r>
              <a:rPr lang="hu-HU" sz="2400" dirty="0" err="1"/>
              <a:t>niekoľkých</a:t>
            </a:r>
            <a:r>
              <a:rPr lang="hu-HU" sz="2400" dirty="0"/>
              <a:t> </a:t>
            </a:r>
            <a:r>
              <a:rPr lang="hu-HU" sz="2400" dirty="0" err="1"/>
              <a:t>fázach</a:t>
            </a:r>
            <a:r>
              <a:rPr lang="hu-HU" sz="2400" dirty="0"/>
              <a:t>: </a:t>
            </a:r>
          </a:p>
          <a:p>
            <a:pPr marL="541338" indent="0">
              <a:lnSpc>
                <a:spcPct val="170000"/>
              </a:lnSpc>
              <a:spcBef>
                <a:spcPts val="0"/>
              </a:spcBef>
              <a:buNone/>
            </a:pPr>
            <a:r>
              <a:rPr lang="hu-HU" sz="2400" dirty="0"/>
              <a:t>1. </a:t>
            </a:r>
            <a:r>
              <a:rPr lang="hu-HU" sz="2400" dirty="0" err="1"/>
              <a:t>hovorca</a:t>
            </a:r>
            <a:r>
              <a:rPr lang="hu-HU" sz="2400" dirty="0"/>
              <a:t> </a:t>
            </a:r>
            <a:r>
              <a:rPr lang="hu-HU" sz="2400" dirty="0" err="1"/>
              <a:t>si</a:t>
            </a:r>
            <a:r>
              <a:rPr lang="hu-HU" sz="2400" dirty="0"/>
              <a:t> </a:t>
            </a:r>
            <a:r>
              <a:rPr lang="hu-HU" sz="2400" dirty="0" err="1"/>
              <a:t>všimne</a:t>
            </a:r>
            <a:r>
              <a:rPr lang="hu-HU" sz="2400" dirty="0"/>
              <a:t> </a:t>
            </a:r>
            <a:r>
              <a:rPr lang="hu-HU" sz="2400" dirty="0" err="1"/>
              <a:t>určité</a:t>
            </a:r>
            <a:r>
              <a:rPr lang="hu-HU" sz="2400" dirty="0"/>
              <a:t> </a:t>
            </a:r>
            <a:r>
              <a:rPr lang="hu-HU" sz="2400" dirty="0" err="1"/>
              <a:t>odchýlky</a:t>
            </a:r>
            <a:r>
              <a:rPr lang="hu-HU" sz="2400" dirty="0"/>
              <a:t> </a:t>
            </a:r>
            <a:r>
              <a:rPr lang="hu-HU" sz="2400" dirty="0" err="1"/>
              <a:t>od</a:t>
            </a:r>
            <a:r>
              <a:rPr lang="hu-HU" sz="2400" dirty="0"/>
              <a:t> </a:t>
            </a:r>
            <a:r>
              <a:rPr lang="hu-HU" sz="2400" dirty="0" err="1"/>
              <a:t>očakávaného</a:t>
            </a:r>
            <a:r>
              <a:rPr lang="hu-HU" sz="2400" dirty="0"/>
              <a:t> </a:t>
            </a:r>
            <a:r>
              <a:rPr lang="hu-HU" sz="2400" dirty="0" err="1"/>
              <a:t>priebehu</a:t>
            </a:r>
            <a:r>
              <a:rPr lang="hu-HU" sz="2400" dirty="0"/>
              <a:t> </a:t>
            </a:r>
            <a:r>
              <a:rPr lang="hu-HU" sz="2400" dirty="0" err="1"/>
              <a:t>komunikácie</a:t>
            </a:r>
            <a:endParaRPr lang="hu-HU" sz="2400" dirty="0"/>
          </a:p>
          <a:p>
            <a:pPr marL="541338" indent="0">
              <a:lnSpc>
                <a:spcPct val="170000"/>
              </a:lnSpc>
              <a:spcBef>
                <a:spcPts val="0"/>
              </a:spcBef>
              <a:buNone/>
            </a:pPr>
            <a:r>
              <a:rPr lang="hu-HU" sz="2400" dirty="0"/>
              <a:t>2. </a:t>
            </a:r>
            <a:r>
              <a:rPr lang="hu-HU" sz="2400" dirty="0" err="1"/>
              <a:t>túto</a:t>
            </a:r>
            <a:r>
              <a:rPr lang="hu-HU" sz="2400" dirty="0"/>
              <a:t> </a:t>
            </a:r>
            <a:r>
              <a:rPr lang="hu-HU" sz="2400" dirty="0" err="1"/>
              <a:t>odchýlku</a:t>
            </a:r>
            <a:r>
              <a:rPr lang="hu-HU" sz="2400" dirty="0"/>
              <a:t> </a:t>
            </a:r>
            <a:r>
              <a:rPr lang="hu-HU" sz="2400" dirty="0" err="1"/>
              <a:t>môže</a:t>
            </a:r>
            <a:r>
              <a:rPr lang="hu-HU" sz="2400" dirty="0"/>
              <a:t> (</a:t>
            </a:r>
            <a:r>
              <a:rPr lang="hu-HU" sz="2400" dirty="0" err="1"/>
              <a:t>ale</a:t>
            </a:r>
            <a:r>
              <a:rPr lang="hu-HU" sz="2400" dirty="0"/>
              <a:t> </a:t>
            </a:r>
            <a:r>
              <a:rPr lang="hu-HU" sz="2400" dirty="0" err="1"/>
              <a:t>nemusí</a:t>
            </a:r>
            <a:r>
              <a:rPr lang="hu-HU" sz="2400" dirty="0"/>
              <a:t>) </a:t>
            </a:r>
            <a:r>
              <a:rPr lang="hu-HU" sz="2400" dirty="0" err="1"/>
              <a:t>hodnotiť</a:t>
            </a:r>
            <a:endParaRPr lang="hu-HU" sz="2400" dirty="0"/>
          </a:p>
          <a:p>
            <a:pPr marL="541338" indent="0">
              <a:lnSpc>
                <a:spcPct val="170000"/>
              </a:lnSpc>
              <a:spcBef>
                <a:spcPts val="0"/>
              </a:spcBef>
              <a:buNone/>
            </a:pPr>
            <a:r>
              <a:rPr lang="hu-HU" sz="2400" dirty="0"/>
              <a:t>3. v </a:t>
            </a:r>
            <a:r>
              <a:rPr lang="hu-HU" sz="2400" dirty="0" err="1"/>
              <a:t>reakcii</a:t>
            </a:r>
            <a:r>
              <a:rPr lang="hu-HU" sz="2400" dirty="0"/>
              <a:t> na </a:t>
            </a:r>
            <a:r>
              <a:rPr lang="hu-HU" sz="2400" dirty="0" err="1"/>
              <a:t>to</a:t>
            </a:r>
            <a:r>
              <a:rPr lang="hu-HU" sz="2400" dirty="0"/>
              <a:t> </a:t>
            </a:r>
            <a:r>
              <a:rPr lang="hu-HU" sz="2400" dirty="0" err="1"/>
              <a:t>môže</a:t>
            </a:r>
            <a:r>
              <a:rPr lang="hu-HU" sz="2400" dirty="0"/>
              <a:t> (</a:t>
            </a:r>
            <a:r>
              <a:rPr lang="hu-HU" sz="2400" dirty="0" err="1"/>
              <a:t>ale</a:t>
            </a:r>
            <a:r>
              <a:rPr lang="hu-HU" sz="2400" dirty="0"/>
              <a:t> </a:t>
            </a:r>
            <a:r>
              <a:rPr lang="hu-HU" sz="2400" dirty="0" err="1"/>
              <a:t>nemusí</a:t>
            </a:r>
            <a:r>
              <a:rPr lang="hu-HU" sz="2400" dirty="0"/>
              <a:t>) </a:t>
            </a:r>
            <a:r>
              <a:rPr lang="hu-HU" sz="2400" dirty="0" err="1"/>
              <a:t>vymyslieť</a:t>
            </a:r>
            <a:r>
              <a:rPr lang="hu-HU" sz="2400" dirty="0"/>
              <a:t> </a:t>
            </a:r>
            <a:r>
              <a:rPr lang="hu-HU" sz="2400" dirty="0" err="1"/>
              <a:t>spôsob</a:t>
            </a:r>
            <a:r>
              <a:rPr lang="hu-HU" sz="2400" dirty="0"/>
              <a:t> </a:t>
            </a:r>
            <a:r>
              <a:rPr lang="hu-HU" sz="2400" dirty="0" err="1"/>
              <a:t>nápravy</a:t>
            </a:r>
            <a:endParaRPr lang="hu-HU" sz="2400" dirty="0"/>
          </a:p>
          <a:p>
            <a:pPr marL="541338" indent="0">
              <a:lnSpc>
                <a:spcPct val="170000"/>
              </a:lnSpc>
              <a:spcBef>
                <a:spcPts val="0"/>
              </a:spcBef>
              <a:buNone/>
            </a:pPr>
            <a:r>
              <a:rPr lang="hu-HU" sz="2400" dirty="0"/>
              <a:t>4. </a:t>
            </a:r>
            <a:r>
              <a:rPr lang="hu-HU" sz="2400" dirty="0" err="1"/>
              <a:t>ten</a:t>
            </a:r>
            <a:r>
              <a:rPr lang="hu-HU" sz="2400" dirty="0"/>
              <a:t> </a:t>
            </a:r>
            <a:r>
              <a:rPr lang="hu-HU" sz="2400" dirty="0" err="1"/>
              <a:t>môže</a:t>
            </a:r>
            <a:r>
              <a:rPr lang="hu-HU" sz="2400" dirty="0"/>
              <a:t> </a:t>
            </a:r>
            <a:r>
              <a:rPr lang="hu-HU" sz="2400" dirty="0" err="1"/>
              <a:t>implementovať</a:t>
            </a:r>
            <a:r>
              <a:rPr lang="hu-HU" sz="2400" dirty="0"/>
              <a:t> (</a:t>
            </a:r>
            <a:r>
              <a:rPr lang="hu-HU" sz="2400" dirty="0" err="1"/>
              <a:t>Nekvapil</a:t>
            </a:r>
            <a:r>
              <a:rPr lang="hu-HU" sz="2400" dirty="0"/>
              <a:t>, 2010)</a:t>
            </a:r>
          </a:p>
          <a:p>
            <a:pPr marL="0" indent="0">
              <a:lnSpc>
                <a:spcPct val="170000"/>
              </a:lnSpc>
              <a:spcBef>
                <a:spcPts val="0"/>
              </a:spcBef>
              <a:buNone/>
            </a:pPr>
            <a:r>
              <a:rPr lang="hu-HU" sz="2400" dirty="0">
                <a:sym typeface="Wingdings" panose="05000000000000000000" pitchFamily="2" charset="2"/>
              </a:rPr>
              <a:t> </a:t>
            </a:r>
            <a:r>
              <a:rPr lang="hu-HU" sz="2400" dirty="0" err="1">
                <a:sym typeface="Wingdings" panose="05000000000000000000" pitchFamily="2" charset="2"/>
              </a:rPr>
              <a:t>K</a:t>
            </a:r>
            <a:r>
              <a:rPr lang="hu-HU" sz="2400" dirty="0" err="1"/>
              <a:t>ľúčová</a:t>
            </a:r>
            <a:r>
              <a:rPr lang="hu-HU" sz="2400" dirty="0"/>
              <a:t> </a:t>
            </a:r>
            <a:r>
              <a:rPr lang="hu-HU" sz="2400" dirty="0" err="1"/>
              <a:t>otázka</a:t>
            </a:r>
            <a:r>
              <a:rPr lang="hu-HU" sz="2400" dirty="0"/>
              <a:t>: </a:t>
            </a:r>
            <a:r>
              <a:rPr lang="hu-HU" sz="2400" dirty="0" err="1"/>
              <a:t>vzťah</a:t>
            </a:r>
            <a:r>
              <a:rPr lang="hu-HU" sz="2400" dirty="0"/>
              <a:t>, </a:t>
            </a:r>
            <a:r>
              <a:rPr lang="hu-HU" sz="2400" dirty="0" err="1"/>
              <a:t>respektíve</a:t>
            </a:r>
            <a:r>
              <a:rPr lang="hu-HU" sz="2400" dirty="0"/>
              <a:t> </a:t>
            </a:r>
            <a:r>
              <a:rPr lang="hu-HU" sz="2400" dirty="0" err="1"/>
              <a:t>súvislosť</a:t>
            </a:r>
            <a:r>
              <a:rPr lang="hu-HU" sz="2400" dirty="0"/>
              <a:t> </a:t>
            </a:r>
            <a:r>
              <a:rPr lang="hu-HU" sz="2400" dirty="0" err="1"/>
              <a:t>medzi</a:t>
            </a:r>
            <a:r>
              <a:rPr lang="hu-HU" sz="2400" dirty="0"/>
              <a:t> </a:t>
            </a:r>
            <a:r>
              <a:rPr lang="hu-HU" sz="2400" dirty="0" err="1"/>
              <a:t>jednoduchým</a:t>
            </a:r>
            <a:r>
              <a:rPr lang="hu-HU" sz="2400" dirty="0"/>
              <a:t> a </a:t>
            </a:r>
            <a:r>
              <a:rPr lang="hu-HU" sz="2400" dirty="0" err="1"/>
              <a:t>organizovaným</a:t>
            </a:r>
            <a:r>
              <a:rPr lang="hu-HU" sz="2400" dirty="0"/>
              <a:t> </a:t>
            </a:r>
            <a:r>
              <a:rPr lang="hu-HU" sz="2400" dirty="0" err="1" smtClean="0"/>
              <a:t>manažmentom</a:t>
            </a:r>
            <a:endParaRPr lang="hu-HU" sz="2400" dirty="0"/>
          </a:p>
        </p:txBody>
      </p:sp>
    </p:spTree>
    <p:extLst>
      <p:ext uri="{BB962C8B-B14F-4D97-AF65-F5344CB8AC3E}">
        <p14:creationId xmlns:p14="http://schemas.microsoft.com/office/powerpoint/2010/main" val="40925732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838200" y="736600"/>
            <a:ext cx="10515600" cy="5440363"/>
          </a:xfrm>
        </p:spPr>
        <p:txBody>
          <a:bodyPr>
            <a:normAutofit/>
          </a:bodyPr>
          <a:lstStyle/>
          <a:p>
            <a:pPr algn="just">
              <a:lnSpc>
                <a:spcPct val="150000"/>
              </a:lnSpc>
              <a:spcBef>
                <a:spcPts val="0"/>
              </a:spcBef>
            </a:pPr>
            <a:r>
              <a:rPr lang="sk-SK" altLang="en-US" sz="2000" dirty="0">
                <a:cs typeface="Times New Roman" panose="02020603050405020304" pitchFamily="18" charset="0"/>
              </a:rPr>
              <a:t>Boli sme zvedaví, či vďaka spoločenskému dianiu v uplynulom období sa príslušníci maďarskej inteligencie stali uvedomelejšími občanmi z tohto pohľadu, alebo nie (por. Simon 2013). Predpokladali sme, že v dôsledku prehĺbenia demokracie v spoločnosti ako aj šíreniu informácii vo väčšej miere inteligencia prejavuje väčší záujem o jazykové zákony ako v predchádzajúcom období, resp. vo väčšej miere pozná zákon o štátnom jazyku aj v jeho modifikovanej podobe ako zhruba pred poldruha desaťročiami. Toto naše očakávanie sa však nenaplnilo.</a:t>
            </a:r>
            <a:endParaRPr lang="sk-SK" altLang="hu-HU" sz="2000" dirty="0">
              <a:cs typeface="Times New Roman" panose="02020603050405020304" pitchFamily="18" charset="0"/>
            </a:endParaRPr>
          </a:p>
        </p:txBody>
      </p:sp>
    </p:spTree>
    <p:extLst>
      <p:ext uri="{BB962C8B-B14F-4D97-AF65-F5344CB8AC3E}">
        <p14:creationId xmlns:p14="http://schemas.microsoft.com/office/powerpoint/2010/main" val="29769933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p:cNvSpPr>
            <a:spLocks noGrp="1"/>
          </p:cNvSpPr>
          <p:nvPr>
            <p:ph type="title"/>
          </p:nvPr>
        </p:nvSpPr>
        <p:spPr/>
        <p:txBody>
          <a:bodyPr>
            <a:normAutofit/>
          </a:bodyPr>
          <a:lstStyle/>
          <a:p>
            <a:pPr algn="ctr"/>
            <a:r>
              <a:rPr lang="hu-HU" altLang="en-US" sz="4000" b="1" dirty="0" err="1">
                <a:latin typeface="+mn-lt"/>
                <a:cs typeface="Times New Roman" panose="02020603050405020304" pitchFamily="18" charset="0"/>
              </a:rPr>
              <a:t>Jazykové</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práva</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právne</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vedomie</a:t>
            </a:r>
            <a:r>
              <a:rPr lang="hu-HU" altLang="en-US" sz="4000" b="1" dirty="0">
                <a:latin typeface="+mn-lt"/>
                <a:cs typeface="Times New Roman" panose="02020603050405020304" pitchFamily="18" charset="0"/>
              </a:rPr>
              <a:t> v </a:t>
            </a:r>
            <a:r>
              <a:rPr lang="hu-HU" altLang="en-US" sz="4000" b="1" dirty="0" err="1">
                <a:latin typeface="+mn-lt"/>
                <a:cs typeface="Times New Roman" panose="02020603050405020304" pitchFamily="18" charset="0"/>
              </a:rPr>
              <a:t>okruhu</a:t>
            </a:r>
            <a:r>
              <a:rPr lang="hu-HU" altLang="en-US" sz="4000" b="1" dirty="0">
                <a:latin typeface="+mn-lt"/>
                <a:cs typeface="Times New Roman" panose="02020603050405020304" pitchFamily="18" charset="0"/>
              </a:rPr>
              <a:t> </a:t>
            </a:r>
            <a:r>
              <a:rPr lang="hu-HU" altLang="en-US" sz="4000" b="1" dirty="0" err="1">
                <a:latin typeface="+mn-lt"/>
                <a:cs typeface="Times New Roman" panose="02020603050405020304" pitchFamily="18" charset="0"/>
              </a:rPr>
              <a:t>Maďarov</a:t>
            </a:r>
            <a:r>
              <a:rPr lang="hu-HU" altLang="en-US" sz="4000" b="1" dirty="0">
                <a:latin typeface="+mn-lt"/>
                <a:cs typeface="Times New Roman" panose="02020603050405020304" pitchFamily="18" charset="0"/>
              </a:rPr>
              <a:t> na </a:t>
            </a:r>
            <a:r>
              <a:rPr lang="hu-HU" altLang="en-US" sz="4000" b="1" dirty="0" err="1">
                <a:latin typeface="+mn-lt"/>
                <a:cs typeface="Times New Roman" panose="02020603050405020304" pitchFamily="18" charset="0"/>
              </a:rPr>
              <a:t>Slovensku</a:t>
            </a:r>
            <a:endParaRPr lang="hu-HU" altLang="en-US" sz="4000" dirty="0">
              <a:latin typeface="+mn-lt"/>
              <a:cs typeface="Times New Roman" panose="02020603050405020304" pitchFamily="18" charset="0"/>
            </a:endParaRPr>
          </a:p>
        </p:txBody>
      </p:sp>
      <p:graphicFrame>
        <p:nvGraphicFramePr>
          <p:cNvPr id="6" name="Zástupný symbol obsahu 5"/>
          <p:cNvGraphicFramePr>
            <a:graphicFrameLocks noGrp="1"/>
          </p:cNvGraphicFramePr>
          <p:nvPr>
            <p:ph idx="1"/>
          </p:nvPr>
        </p:nvGraphicFramePr>
        <p:xfrm>
          <a:off x="2135188" y="1844675"/>
          <a:ext cx="8229600" cy="4051409"/>
        </p:xfrm>
        <a:graphic>
          <a:graphicData uri="http://schemas.openxmlformats.org/drawingml/2006/table">
            <a:tbl>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6507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Znalosť zákona o štátnom jazyku</a:t>
                      </a:r>
                      <a:endParaRPr kumimoji="0" lang="hu-HU"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l" defTabSz="914400" rtl="0" eaLnBrk="1" fontAlgn="base" latinLnBrk="0" hangingPunct="1">
                        <a:lnSpc>
                          <a:spcPct val="115000"/>
                        </a:lnSpc>
                        <a:spcBef>
                          <a:spcPct val="0"/>
                        </a:spcBef>
                        <a:spcAft>
                          <a:spcPct val="0"/>
                        </a:spcAft>
                        <a:buClrTx/>
                        <a:buSzTx/>
                        <a:buFontTx/>
                        <a:buNone/>
                        <a:tabLst/>
                      </a:pPr>
                      <a:r>
                        <a:rPr kumimoji="0" lang="sk-SK"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V roku 1997</a:t>
                      </a:r>
                      <a:endParaRPr kumimoji="0" lang="hu-HU"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l" defTabSz="914400" rtl="0" eaLnBrk="1" fontAlgn="base" latinLnBrk="0" hangingPunct="1">
                        <a:lnSpc>
                          <a:spcPct val="115000"/>
                        </a:lnSpc>
                        <a:spcBef>
                          <a:spcPct val="0"/>
                        </a:spcBef>
                        <a:spcAft>
                          <a:spcPct val="0"/>
                        </a:spcAft>
                        <a:buClrTx/>
                        <a:buSzTx/>
                        <a:buFontTx/>
                        <a:buNone/>
                        <a:tabLst/>
                      </a:pPr>
                      <a:r>
                        <a:rPr kumimoji="0" lang="sk-SK"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V roku 2012 </a:t>
                      </a:r>
                      <a:endParaRPr kumimoji="0" lang="hu-HU" altLang="en-US"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6507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Respondent prečítal jazykový zákon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32,1% (17)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24,2% (54)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extLst>
                  <a:ext uri="{0D108BD9-81ED-4DB2-BD59-A6C34878D82A}">
                    <a16:rowId xmlns="" xmlns:a16="http://schemas.microsoft.com/office/drawing/2014/main" val="10001"/>
                  </a:ext>
                </a:extLst>
              </a:tr>
              <a:tr h="1334857">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Respondent nečítal jazykový zákon v žiadnom jazyku, avšak počul o ňom</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64,2% (34)</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73,1% (163)</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extLst>
                  <a:ext uri="{0D108BD9-81ED-4DB2-BD59-A6C34878D82A}">
                    <a16:rowId xmlns="" xmlns:a16="http://schemas.microsoft.com/office/drawing/2014/main" val="10002"/>
                  </a:ext>
                </a:extLst>
              </a:tr>
              <a:tr h="630827">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Respondent si raz prečítal jazykový zákon</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18,9 % (10)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17,5% (139)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extLst>
                  <a:ext uri="{0D108BD9-81ED-4DB2-BD59-A6C34878D82A}">
                    <a16:rowId xmlns="" xmlns:a16="http://schemas.microsoft.com/office/drawing/2014/main" val="10003"/>
                  </a:ext>
                </a:extLst>
              </a:tr>
              <a:tr h="39204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Viackrát ho prečítal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9,4% (5)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4,5% (10)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E8E7"/>
                    </a:solidFill>
                  </a:tcPr>
                </a:tc>
                <a:extLst>
                  <a:ext uri="{0D108BD9-81ED-4DB2-BD59-A6C34878D82A}">
                    <a16:rowId xmlns="" xmlns:a16="http://schemas.microsoft.com/office/drawing/2014/main" val="10004"/>
                  </a:ext>
                </a:extLst>
              </a:tr>
              <a:tr h="39204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Dôkladne si ho preštudoval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3,8% (2)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tc>
                  <a:txBody>
                    <a:bodyPr/>
                    <a:lstStyle>
                      <a:lvl1pPr indent="457200">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457200" algn="r" defTabSz="914400" rtl="0" eaLnBrk="1" fontAlgn="base" latinLnBrk="0" hangingPunct="1">
                        <a:lnSpc>
                          <a:spcPct val="115000"/>
                        </a:lnSpc>
                        <a:spcBef>
                          <a:spcPct val="0"/>
                        </a:spcBef>
                        <a:spcAft>
                          <a:spcPct val="0"/>
                        </a:spcAft>
                        <a:buClrTx/>
                        <a:buSzTx/>
                        <a:buFontTx/>
                        <a:buNone/>
                        <a:tabLst/>
                      </a:pPr>
                      <a:r>
                        <a:rPr kumimoji="0" lang="sk-SK"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rPr>
                        <a:t>2,2% (5) </a:t>
                      </a:r>
                      <a:endParaRPr kumimoji="0" lang="hu-HU" altLang="en-US" sz="1800" b="0" i="0" u="none" strike="noStrike" cap="none" normalizeH="0" baseline="0">
                        <a:ln>
                          <a:noFill/>
                        </a:ln>
                        <a:solidFill>
                          <a:srgbClr val="5C1F0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CCDCB"/>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0459510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Zástupný symbol obsahu 2"/>
          <p:cNvSpPr>
            <a:spLocks noGrp="1"/>
          </p:cNvSpPr>
          <p:nvPr>
            <p:ph idx="1"/>
          </p:nvPr>
        </p:nvSpPr>
        <p:spPr>
          <a:xfrm>
            <a:off x="889000" y="643468"/>
            <a:ext cx="9259888" cy="5511272"/>
          </a:xfrm>
        </p:spPr>
        <p:txBody>
          <a:bodyPr>
            <a:normAutofit/>
          </a:bodyPr>
          <a:lstStyle/>
          <a:p>
            <a:pPr algn="just">
              <a:lnSpc>
                <a:spcPct val="150000"/>
              </a:lnSpc>
              <a:spcBef>
                <a:spcPts val="0"/>
              </a:spcBef>
            </a:pPr>
            <a:r>
              <a:rPr lang="sk-SK" altLang="en-US" sz="2400" dirty="0">
                <a:cs typeface="Times New Roman" panose="02020603050405020304" pitchFamily="18" charset="0"/>
              </a:rPr>
              <a:t>V menšinovom postavení je obzvlášť dôležité, aby si žiaci uvedomili, v akých komunikačných situáciách môžu používať materinský jazyk ako menšinový jazyk. Je im prirodzené, že v rodine, s priateľmi, resp. v obchode alebo na pošte hovoria po maďarsky, ak žijú v obci s prevahou po maďarsky hovoriaceho obyvateľstva. Avšak viacerí sú nerozhodní, ak majú vybavovať svoje záležitosti v úrade. Nevedia totiž, či môžu použiť materinský jazyk alebo nie. Nie sú pripravení ani na to, že sa v úrade stretnú úradníka, ktorý nehovorí po maďarsky.  </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36939419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855133" y="771527"/>
            <a:ext cx="10515600" cy="1325563"/>
          </a:xfrm>
        </p:spPr>
        <p:txBody>
          <a:bodyPr>
            <a:noAutofit/>
          </a:bodyPr>
          <a:lstStyle/>
          <a:p>
            <a:r>
              <a:rPr lang="sk-SK" altLang="en-US" sz="3200" i="1" dirty="0">
                <a:cs typeface="Times New Roman" panose="02020603050405020304" pitchFamily="18" charset="0"/>
              </a:rPr>
              <a:t>Informácie o používaní osobných mien osôb patriacich k menšinovému obyvateľstvu v učebnici maďarského jazyka </a:t>
            </a:r>
            <a:br>
              <a:rPr lang="sk-SK" altLang="en-US" sz="3200" i="1" dirty="0">
                <a:cs typeface="Times New Roman" panose="02020603050405020304" pitchFamily="18" charset="0"/>
              </a:rPr>
            </a:br>
            <a:r>
              <a:rPr lang="sk-SK" altLang="en-US" sz="3200" i="1" dirty="0">
                <a:cs typeface="Times New Roman" panose="02020603050405020304" pitchFamily="18" charset="0"/>
              </a:rPr>
              <a:t>pre 1. roč., stredných škôl s VJM</a:t>
            </a:r>
            <a:endParaRPr lang="en-US" altLang="en-US" sz="3200" i="1" dirty="0">
              <a:cs typeface="Times New Roman" panose="02020603050405020304" pitchFamily="18" charset="0"/>
            </a:endParaRPr>
          </a:p>
        </p:txBody>
      </p:sp>
      <p:sp>
        <p:nvSpPr>
          <p:cNvPr id="20483" name="Zástupný symbol obsahu 2"/>
          <p:cNvSpPr>
            <a:spLocks noGrp="1"/>
          </p:cNvSpPr>
          <p:nvPr>
            <p:ph idx="1"/>
          </p:nvPr>
        </p:nvSpPr>
        <p:spPr>
          <a:xfrm>
            <a:off x="855133" y="2232027"/>
            <a:ext cx="10515600" cy="4351338"/>
          </a:xfrm>
        </p:spPr>
        <p:txBody>
          <a:bodyPr>
            <a:normAutofit/>
          </a:bodyPr>
          <a:lstStyle/>
          <a:p>
            <a:pPr algn="just">
              <a:lnSpc>
                <a:spcPct val="150000"/>
              </a:lnSpc>
              <a:spcBef>
                <a:spcPts val="0"/>
              </a:spcBef>
              <a:defRPr/>
            </a:pPr>
            <a:r>
              <a:rPr lang="sk-SK" sz="2000" i="1" dirty="0">
                <a:cs typeface="Times New Roman" panose="02020603050405020304" pitchFamily="18" charset="0"/>
              </a:rPr>
              <a:t>Osoby, ktoré patria k národnostným menšinám môžu používať svoje priezvisko a meno v súlade s pravidlami materinského jazyka. Ak v občianskom preukaze nemáš uvedené meno v súlade s pravidlami maďarčiny (Nagy </a:t>
            </a:r>
            <a:r>
              <a:rPr lang="sk-SK" sz="2000" i="1" dirty="0" err="1">
                <a:cs typeface="Times New Roman" panose="02020603050405020304" pitchFamily="18" charset="0"/>
              </a:rPr>
              <a:t>Zsuzsanna</a:t>
            </a:r>
            <a:r>
              <a:rPr lang="sk-SK" sz="2000" i="1" dirty="0">
                <a:cs typeface="Times New Roman" panose="02020603050405020304" pitchFamily="18" charset="0"/>
              </a:rPr>
              <a:t>), ale napríklad vo forme Zuzana Nagyová, tvoji rodičia môžu pre teba žiadať nový rodný list a následne môžu požiadať vystavenie nových osobných dokladov. Ak si už dospelý, čiže si už zavŕšil svoj 18. rok, tak si to môžeš vybaviť aj sám.</a:t>
            </a:r>
            <a:r>
              <a:rPr lang="sk-SK" sz="2000" dirty="0">
                <a:cs typeface="Times New Roman" panose="02020603050405020304" pitchFamily="18" charset="0"/>
              </a:rPr>
              <a:t>”</a:t>
            </a:r>
            <a:endParaRPr lang="en-US" sz="2000" dirty="0">
              <a:cs typeface="Times New Roman" panose="02020603050405020304" pitchFamily="18" charset="0"/>
            </a:endParaRPr>
          </a:p>
          <a:p>
            <a:pPr marL="0" indent="0">
              <a:lnSpc>
                <a:spcPct val="150000"/>
              </a:lnSpc>
              <a:spcBef>
                <a:spcPts val="0"/>
              </a:spcBef>
              <a:buNone/>
              <a:defRPr/>
            </a:pPr>
            <a:r>
              <a:rPr lang="hu-HU" altLang="en-US" sz="2000" dirty="0" smtClean="0">
                <a:cs typeface="Times New Roman" panose="02020603050405020304" pitchFamily="18" charset="0"/>
              </a:rPr>
              <a:t>(</a:t>
            </a:r>
            <a:r>
              <a:rPr lang="hu-HU" altLang="en-US" sz="2000" dirty="0">
                <a:cs typeface="Times New Roman" panose="02020603050405020304" pitchFamily="18" charset="0"/>
              </a:rPr>
              <a:t>K. </a:t>
            </a:r>
            <a:r>
              <a:rPr lang="hu-HU" altLang="en-US" sz="2000" dirty="0" err="1">
                <a:cs typeface="Times New Roman" panose="02020603050405020304" pitchFamily="18" charset="0"/>
              </a:rPr>
              <a:t>Misad</a:t>
            </a:r>
            <a:r>
              <a:rPr lang="hu-HU" altLang="en-US" sz="2000" dirty="0">
                <a:cs typeface="Times New Roman" panose="02020603050405020304" pitchFamily="18" charset="0"/>
              </a:rPr>
              <a:t> – Simon Sz. – </a:t>
            </a:r>
            <a:r>
              <a:rPr lang="hu-HU" altLang="en-US" sz="2000" dirty="0" err="1">
                <a:cs typeface="Times New Roman" panose="02020603050405020304" pitchFamily="18" charset="0"/>
              </a:rPr>
              <a:t>Szabómihály</a:t>
            </a:r>
            <a:r>
              <a:rPr lang="hu-HU" altLang="en-US" sz="2000" dirty="0">
                <a:cs typeface="Times New Roman" panose="02020603050405020304" pitchFamily="18" charset="0"/>
              </a:rPr>
              <a:t> G.: </a:t>
            </a:r>
            <a:r>
              <a:rPr lang="hu-HU" altLang="en-US" sz="2000" i="1" dirty="0" err="1">
                <a:cs typeface="Times New Roman" panose="02020603050405020304" pitchFamily="18" charset="0"/>
              </a:rPr>
              <a:t>Maďarský</a:t>
            </a:r>
            <a:r>
              <a:rPr lang="hu-HU" altLang="en-US" sz="2000" i="1" dirty="0">
                <a:cs typeface="Times New Roman" panose="02020603050405020304" pitchFamily="18" charset="0"/>
              </a:rPr>
              <a:t> </a:t>
            </a:r>
            <a:r>
              <a:rPr lang="hu-HU" altLang="en-US" sz="2000" i="1" dirty="0" err="1">
                <a:cs typeface="Times New Roman" panose="02020603050405020304" pitchFamily="18" charset="0"/>
              </a:rPr>
              <a:t>jazyk</a:t>
            </a:r>
            <a:r>
              <a:rPr lang="hu-HU" altLang="en-US" sz="2000" i="1" dirty="0">
                <a:cs typeface="Times New Roman" panose="02020603050405020304" pitchFamily="18" charset="0"/>
              </a:rPr>
              <a:t> </a:t>
            </a:r>
            <a:r>
              <a:rPr lang="hu-HU" altLang="en-US" sz="2000" i="1" dirty="0" err="1">
                <a:cs typeface="Times New Roman" panose="02020603050405020304" pitchFamily="18" charset="0"/>
              </a:rPr>
              <a:t>pre</a:t>
            </a:r>
            <a:r>
              <a:rPr lang="hu-HU" altLang="en-US" sz="2000" i="1" dirty="0">
                <a:cs typeface="Times New Roman" panose="02020603050405020304" pitchFamily="18" charset="0"/>
              </a:rPr>
              <a:t> 1. </a:t>
            </a:r>
            <a:r>
              <a:rPr lang="hu-HU" altLang="en-US" sz="2000" i="1" dirty="0" err="1">
                <a:cs typeface="Times New Roman" panose="02020603050405020304" pitchFamily="18" charset="0"/>
              </a:rPr>
              <a:t>roč</a:t>
            </a:r>
            <a:r>
              <a:rPr lang="hu-HU" altLang="en-US" sz="2000" i="1" dirty="0">
                <a:cs typeface="Times New Roman" panose="02020603050405020304" pitchFamily="18" charset="0"/>
              </a:rPr>
              <a:t>. </a:t>
            </a:r>
            <a:r>
              <a:rPr lang="hu-HU" altLang="en-US" sz="2000" i="1" dirty="0" err="1">
                <a:cs typeface="Times New Roman" panose="02020603050405020304" pitchFamily="18" charset="0"/>
              </a:rPr>
              <a:t>stredných</a:t>
            </a:r>
            <a:r>
              <a:rPr lang="hu-HU" altLang="en-US" sz="2000" i="1" dirty="0">
                <a:cs typeface="Times New Roman" panose="02020603050405020304" pitchFamily="18" charset="0"/>
              </a:rPr>
              <a:t> </a:t>
            </a:r>
            <a:r>
              <a:rPr lang="hu-HU" altLang="en-US" sz="2000" i="1" dirty="0" err="1">
                <a:cs typeface="Times New Roman" panose="02020603050405020304" pitchFamily="18" charset="0"/>
              </a:rPr>
              <a:t>škôl</a:t>
            </a:r>
            <a:r>
              <a:rPr lang="hu-HU" altLang="en-US" sz="2000" i="1" dirty="0">
                <a:cs typeface="Times New Roman" panose="02020603050405020304" pitchFamily="18" charset="0"/>
              </a:rPr>
              <a:t> s VJM. </a:t>
            </a:r>
            <a:r>
              <a:rPr lang="hu-HU" altLang="en-US" sz="2000" dirty="0">
                <a:cs typeface="Times New Roman" panose="02020603050405020304" pitchFamily="18" charset="0"/>
              </a:rPr>
              <a:t> 2009: 34; por. </a:t>
            </a:r>
            <a:r>
              <a:rPr lang="hu-HU" altLang="en-US" sz="2000" dirty="0" err="1">
                <a:cs typeface="Times New Roman" panose="02020603050405020304" pitchFamily="18" charset="0"/>
              </a:rPr>
              <a:t>Misad</a:t>
            </a:r>
            <a:r>
              <a:rPr lang="hu-HU" altLang="en-US" sz="2000" dirty="0">
                <a:cs typeface="Times New Roman" panose="02020603050405020304" pitchFamily="18" charset="0"/>
              </a:rPr>
              <a:t> 2015: 78)</a:t>
            </a:r>
          </a:p>
        </p:txBody>
      </p:sp>
    </p:spTree>
    <p:extLst>
      <p:ext uri="{BB962C8B-B14F-4D97-AF65-F5344CB8AC3E}">
        <p14:creationId xmlns:p14="http://schemas.microsoft.com/office/powerpoint/2010/main" val="13737941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414867"/>
            <a:ext cx="10515600" cy="5762096"/>
          </a:xfrm>
        </p:spPr>
        <p:txBody>
          <a:bodyPr>
            <a:noAutofit/>
          </a:bodyPr>
          <a:lstStyle/>
          <a:p>
            <a:pPr marL="177800" indent="-177800">
              <a:lnSpc>
                <a:spcPct val="120000"/>
              </a:lnSpc>
              <a:spcBef>
                <a:spcPts val="0"/>
              </a:spcBef>
              <a:buNone/>
            </a:pPr>
            <a:r>
              <a:rPr lang="hu-HU" sz="1100" b="1" dirty="0"/>
              <a:t>Literatúra</a:t>
            </a:r>
            <a:endParaRPr lang="sk-SK" sz="1100" b="1" dirty="0"/>
          </a:p>
          <a:p>
            <a:pPr marL="177800" indent="-177800">
              <a:lnSpc>
                <a:spcPct val="120000"/>
              </a:lnSpc>
              <a:spcBef>
                <a:spcPts val="0"/>
              </a:spcBef>
              <a:buNone/>
            </a:pPr>
            <a:r>
              <a:rPr lang="sk-SK" sz="1100" dirty="0"/>
              <a:t> </a:t>
            </a:r>
          </a:p>
          <a:p>
            <a:pPr marL="177800" indent="-177800">
              <a:lnSpc>
                <a:spcPct val="120000"/>
              </a:lnSpc>
              <a:spcBef>
                <a:spcPts val="0"/>
              </a:spcBef>
              <a:buNone/>
            </a:pPr>
            <a:r>
              <a:rPr lang="sk-SK" sz="1100" dirty="0"/>
              <a:t>ANDRÁSSY György 2017: A </a:t>
            </a:r>
            <a:r>
              <a:rPr lang="sk-SK" sz="1100" dirty="0" err="1"/>
              <a:t>magyar</a:t>
            </a:r>
            <a:r>
              <a:rPr lang="sk-SK" sz="1100" dirty="0"/>
              <a:t> </a:t>
            </a:r>
            <a:r>
              <a:rPr lang="sk-SK" sz="1100" dirty="0" err="1"/>
              <a:t>nyelv</a:t>
            </a:r>
            <a:r>
              <a:rPr lang="sk-SK" sz="1100" dirty="0"/>
              <a:t> </a:t>
            </a:r>
            <a:r>
              <a:rPr lang="sk-SK" sz="1100" dirty="0" err="1"/>
              <a:t>és</a:t>
            </a:r>
            <a:r>
              <a:rPr lang="sk-SK" sz="1100" dirty="0"/>
              <a:t> a </a:t>
            </a:r>
            <a:r>
              <a:rPr lang="sk-SK" sz="1100" dirty="0" err="1"/>
              <a:t>magyar</a:t>
            </a:r>
            <a:r>
              <a:rPr lang="sk-SK" sz="1100" dirty="0"/>
              <a:t> </a:t>
            </a:r>
            <a:r>
              <a:rPr lang="sk-SK" sz="1100" dirty="0" err="1"/>
              <a:t>nyelvközösség</a:t>
            </a:r>
            <a:r>
              <a:rPr lang="sk-SK" sz="1100" dirty="0"/>
              <a:t> </a:t>
            </a:r>
            <a:r>
              <a:rPr lang="sk-SK" sz="1100" dirty="0" err="1"/>
              <a:t>jogi</a:t>
            </a:r>
            <a:r>
              <a:rPr lang="sk-SK" sz="1100" dirty="0"/>
              <a:t> </a:t>
            </a:r>
            <a:r>
              <a:rPr lang="sk-SK" sz="1100" dirty="0" err="1"/>
              <a:t>helyzete</a:t>
            </a:r>
            <a:r>
              <a:rPr lang="sk-SK" sz="1100" dirty="0"/>
              <a:t>. IN: A </a:t>
            </a:r>
            <a:r>
              <a:rPr lang="sk-SK" sz="1100" dirty="0" err="1"/>
              <a:t>magyar</a:t>
            </a:r>
            <a:r>
              <a:rPr lang="sk-SK" sz="1100" dirty="0"/>
              <a:t> </a:t>
            </a:r>
            <a:r>
              <a:rPr lang="sk-SK" sz="1100" dirty="0" err="1"/>
              <a:t>nyelv</a:t>
            </a:r>
            <a:r>
              <a:rPr lang="sk-SK" sz="1100" dirty="0"/>
              <a:t> jelene </a:t>
            </a:r>
            <a:r>
              <a:rPr lang="sk-SK" sz="1100" dirty="0" err="1"/>
              <a:t>és</a:t>
            </a:r>
            <a:r>
              <a:rPr lang="sk-SK" sz="1100" dirty="0"/>
              <a:t> </a:t>
            </a:r>
            <a:r>
              <a:rPr lang="sk-SK" sz="1100" dirty="0" err="1"/>
              <a:t>jövője</a:t>
            </a:r>
            <a:r>
              <a:rPr lang="sk-SK" sz="1100" dirty="0"/>
              <a:t>. </a:t>
            </a:r>
            <a:r>
              <a:rPr lang="sk-SK" sz="1100" dirty="0" err="1"/>
              <a:t>Budapest</a:t>
            </a:r>
            <a:r>
              <a:rPr lang="sk-SK" sz="1100" dirty="0"/>
              <a:t>: </a:t>
            </a:r>
            <a:r>
              <a:rPr lang="sk-SK" sz="1100" dirty="0" err="1"/>
              <a:t>Gondolat</a:t>
            </a:r>
            <a:r>
              <a:rPr lang="sk-SK" sz="1100" dirty="0"/>
              <a:t>. 64 – 90.</a:t>
            </a:r>
          </a:p>
          <a:p>
            <a:pPr marL="177800" indent="-177800">
              <a:lnSpc>
                <a:spcPct val="120000"/>
              </a:lnSpc>
              <a:spcBef>
                <a:spcPts val="0"/>
              </a:spcBef>
              <a:buNone/>
            </a:pPr>
            <a:r>
              <a:rPr lang="sk-SK" sz="1100" dirty="0"/>
              <a:t>BENŽA, Mojmír 2003: Jazyková politika v Slovenskej republike. IN: XIII. Medzinárodný zjazd slavistov v Ľubľane. Príspevky slovenských slavistov. Bratislava: Slovenský komitét slavistov – Slavistický kabinet SAV. 227 – 242. </a:t>
            </a:r>
          </a:p>
          <a:p>
            <a:pPr marL="177800" indent="-177800">
              <a:lnSpc>
                <a:spcPct val="120000"/>
              </a:lnSpc>
              <a:spcBef>
                <a:spcPts val="0"/>
              </a:spcBef>
              <a:buNone/>
            </a:pPr>
            <a:r>
              <a:rPr lang="sk-SK" sz="1100" dirty="0"/>
              <a:t>BERÉNYI József 1994: </a:t>
            </a:r>
            <a:r>
              <a:rPr lang="sk-SK" sz="1100" dirty="0" err="1"/>
              <a:t>Nyelvországlás</a:t>
            </a:r>
            <a:r>
              <a:rPr lang="sk-SK" sz="1100" dirty="0"/>
              <a:t>. A </a:t>
            </a:r>
            <a:r>
              <a:rPr lang="sk-SK" sz="1100" dirty="0" err="1"/>
              <a:t>szlovákiai</a:t>
            </a:r>
            <a:r>
              <a:rPr lang="sk-SK" sz="1100" dirty="0"/>
              <a:t> </a:t>
            </a:r>
            <a:r>
              <a:rPr lang="sk-SK" sz="1100" dirty="0" err="1"/>
              <a:t>nyelvtörvény</a:t>
            </a:r>
            <a:r>
              <a:rPr lang="sk-SK" sz="1100" dirty="0"/>
              <a:t> </a:t>
            </a:r>
            <a:r>
              <a:rPr lang="sk-SK" sz="1100" dirty="0" err="1"/>
              <a:t>történelmi</a:t>
            </a:r>
            <a:r>
              <a:rPr lang="sk-SK" sz="1100" dirty="0"/>
              <a:t> </a:t>
            </a:r>
            <a:r>
              <a:rPr lang="sk-SK" sz="1100" dirty="0" err="1"/>
              <a:t>és</a:t>
            </a:r>
            <a:r>
              <a:rPr lang="sk-SK" sz="1100" dirty="0"/>
              <a:t> </a:t>
            </a:r>
            <a:r>
              <a:rPr lang="sk-SK" sz="1100" dirty="0" err="1"/>
              <a:t>társadalmi</a:t>
            </a:r>
            <a:r>
              <a:rPr lang="sk-SK" sz="1100" dirty="0"/>
              <a:t> </a:t>
            </a:r>
            <a:r>
              <a:rPr lang="sk-SK" sz="1100" dirty="0" err="1"/>
              <a:t>okai</a:t>
            </a:r>
            <a:r>
              <a:rPr lang="sk-SK" sz="1100" dirty="0"/>
              <a:t>. Bratislava: Fórum </a:t>
            </a:r>
            <a:r>
              <a:rPr lang="sk-SK" sz="1100" dirty="0" err="1"/>
              <a:t>alapítvány</a:t>
            </a:r>
            <a:r>
              <a:rPr lang="sk-SK" sz="1100" dirty="0"/>
              <a:t>.</a:t>
            </a:r>
          </a:p>
          <a:p>
            <a:pPr marL="177800" indent="-177800">
              <a:lnSpc>
                <a:spcPct val="120000"/>
              </a:lnSpc>
              <a:spcBef>
                <a:spcPts val="0"/>
              </a:spcBef>
              <a:buNone/>
            </a:pPr>
            <a:r>
              <a:rPr lang="sk-SK" sz="1100" dirty="0"/>
              <a:t>DOLNÍK, Juraj 2009: Všeobecná jazykoveda. Bratislava: VEDA.</a:t>
            </a:r>
          </a:p>
          <a:p>
            <a:pPr marL="177800" indent="-177800">
              <a:lnSpc>
                <a:spcPct val="120000"/>
              </a:lnSpc>
              <a:spcBef>
                <a:spcPts val="0"/>
              </a:spcBef>
              <a:buNone/>
            </a:pPr>
            <a:r>
              <a:rPr lang="sk-SK" sz="1100" dirty="0"/>
              <a:t>DOLNÍK, Juraj 2010: Teória spisovného jazyka. Bratislava: VEDA. 216 – 279.</a:t>
            </a:r>
          </a:p>
          <a:p>
            <a:pPr marL="177800" indent="-177800">
              <a:lnSpc>
                <a:spcPct val="120000"/>
              </a:lnSpc>
              <a:spcBef>
                <a:spcPts val="0"/>
              </a:spcBef>
              <a:buNone/>
            </a:pPr>
            <a:r>
              <a:rPr lang="sk-SK" sz="1100" dirty="0"/>
              <a:t>DOLNÍK, Juraj 2012: Sila jazyka. Bratislava: </a:t>
            </a:r>
            <a:r>
              <a:rPr lang="sk-SK" sz="1100" dirty="0" err="1"/>
              <a:t>Kalligramm</a:t>
            </a:r>
            <a:r>
              <a:rPr lang="sk-SK" sz="1100" dirty="0"/>
              <a:t>. </a:t>
            </a:r>
          </a:p>
          <a:p>
            <a:pPr marL="177800" indent="-177800">
              <a:lnSpc>
                <a:spcPct val="120000"/>
              </a:lnSpc>
              <a:spcBef>
                <a:spcPts val="0"/>
              </a:spcBef>
              <a:buNone/>
            </a:pPr>
            <a:r>
              <a:rPr lang="sk-SK" sz="1100" dirty="0"/>
              <a:t>DORUĽA, Ján: Jazyk a identita, jazyk a zákon. IN: SOCIOLINGUISTICA SLOVACA 3 Slovenčina na konci 20. storočia, jej normy a perspektívy. Bratislava: VEDA. 108 – 112.</a:t>
            </a:r>
          </a:p>
          <a:p>
            <a:pPr marL="177800" indent="-177800">
              <a:lnSpc>
                <a:spcPct val="120000"/>
              </a:lnSpc>
              <a:spcBef>
                <a:spcPts val="0"/>
              </a:spcBef>
              <a:buNone/>
            </a:pPr>
            <a:r>
              <a:rPr lang="sk-SK" sz="1100" dirty="0"/>
              <a:t> </a:t>
            </a:r>
            <a:r>
              <a:rPr lang="sk-SK" sz="1100" dirty="0" smtClean="0"/>
              <a:t>DUDOK</a:t>
            </a:r>
            <a:r>
              <a:rPr lang="sk-SK" sz="1100" dirty="0"/>
              <a:t>, Miroslav 1997: Stav slovenčiny v Juhoslávii a jej výskum. IN: SOCIOLINGUISTICA SLOVACA 3 Slovenčina na konci 20. storočia, jej normy a perspektívy. Bratislava: VEDA. 203 – 211.</a:t>
            </a:r>
          </a:p>
          <a:p>
            <a:pPr marL="177800" indent="-177800">
              <a:lnSpc>
                <a:spcPct val="120000"/>
              </a:lnSpc>
              <a:spcBef>
                <a:spcPts val="0"/>
              </a:spcBef>
              <a:buNone/>
            </a:pPr>
            <a:r>
              <a:rPr lang="sk-SK" sz="1100" dirty="0"/>
              <a:t>DUDOK, Miroslav 2017: Jazyková diverzita a revitalizácia spiacich jazykov na Slovensku. IN: Jazyky a jazykové ideológie v kontexte viacjazyčnosti na Slovensku. Bratislava: FF UK. 217 – 235.</a:t>
            </a:r>
          </a:p>
          <a:p>
            <a:pPr marL="177800" indent="-177800">
              <a:lnSpc>
                <a:spcPct val="120000"/>
              </a:lnSpc>
              <a:spcBef>
                <a:spcPts val="0"/>
              </a:spcBef>
              <a:buNone/>
            </a:pPr>
            <a:r>
              <a:rPr lang="sk-SK" sz="1100" dirty="0"/>
              <a:t>É. KISS Katalin 2004. A </a:t>
            </a:r>
            <a:r>
              <a:rPr lang="sk-SK" sz="1100" dirty="0" err="1"/>
              <a:t>nyelvi</a:t>
            </a:r>
            <a:r>
              <a:rPr lang="sk-SK" sz="1100" dirty="0"/>
              <a:t> </a:t>
            </a:r>
            <a:r>
              <a:rPr lang="sk-SK" sz="1100" dirty="0" err="1"/>
              <a:t>jogok</a:t>
            </a:r>
            <a:r>
              <a:rPr lang="sk-SK" sz="1100" dirty="0"/>
              <a:t> </a:t>
            </a:r>
            <a:r>
              <a:rPr lang="sk-SK" sz="1100" dirty="0" err="1"/>
              <a:t>Szlovákiában</a:t>
            </a:r>
            <a:r>
              <a:rPr lang="sk-SK" sz="1100" dirty="0"/>
              <a:t>. IN: </a:t>
            </a:r>
            <a:r>
              <a:rPr lang="sk-SK" sz="1100" dirty="0" err="1"/>
              <a:t>Anyanyelvünk</a:t>
            </a:r>
            <a:r>
              <a:rPr lang="sk-SK" sz="1100" dirty="0"/>
              <a:t> </a:t>
            </a:r>
            <a:r>
              <a:rPr lang="sk-SK" sz="1100" dirty="0" err="1"/>
              <a:t>állapotáról</a:t>
            </a:r>
            <a:r>
              <a:rPr lang="sk-SK" sz="1100" dirty="0"/>
              <a:t>. </a:t>
            </a:r>
            <a:r>
              <a:rPr lang="sk-SK" sz="1100" dirty="0" err="1"/>
              <a:t>Osiris</a:t>
            </a:r>
            <a:r>
              <a:rPr lang="sk-SK" sz="1100" dirty="0"/>
              <a:t> </a:t>
            </a:r>
            <a:r>
              <a:rPr lang="sk-SK" sz="1100" dirty="0" err="1"/>
              <a:t>Kiadó</a:t>
            </a:r>
            <a:r>
              <a:rPr lang="sk-SK" sz="1100" dirty="0"/>
              <a:t>, </a:t>
            </a:r>
            <a:r>
              <a:rPr lang="sk-SK" sz="1100" dirty="0" err="1"/>
              <a:t>Budapest</a:t>
            </a:r>
            <a:r>
              <a:rPr lang="sk-SK" sz="1100" dirty="0"/>
              <a:t>. 156 – 159.</a:t>
            </a:r>
          </a:p>
          <a:p>
            <a:pPr marL="177800" indent="-177800">
              <a:lnSpc>
                <a:spcPct val="120000"/>
              </a:lnSpc>
              <a:spcBef>
                <a:spcPts val="0"/>
              </a:spcBef>
              <a:buNone/>
            </a:pPr>
            <a:r>
              <a:rPr lang="sk-SK" sz="1100" dirty="0"/>
              <a:t>EADES, Dana 2018: </a:t>
            </a:r>
            <a:r>
              <a:rPr lang="sk-SK" sz="1100" dirty="0" err="1"/>
              <a:t>Sociolinguistics</a:t>
            </a:r>
            <a:r>
              <a:rPr lang="sk-SK" sz="1100" dirty="0"/>
              <a:t> and </a:t>
            </a:r>
            <a:r>
              <a:rPr lang="sk-SK" sz="1100" dirty="0" err="1"/>
              <a:t>the</a:t>
            </a:r>
            <a:r>
              <a:rPr lang="sk-SK" sz="1100" dirty="0"/>
              <a:t> </a:t>
            </a:r>
            <a:r>
              <a:rPr lang="sk-SK" sz="1100" dirty="0" err="1"/>
              <a:t>law</a:t>
            </a:r>
            <a:r>
              <a:rPr lang="sk-SK" sz="1100" dirty="0"/>
              <a:t>. IN: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Sociolinguistics</a:t>
            </a:r>
            <a:r>
              <a:rPr lang="sk-SK" sz="1100" dirty="0"/>
              <a:t>. </a:t>
            </a:r>
            <a:r>
              <a:rPr lang="sk-SK" sz="1100" dirty="0" err="1"/>
              <a:t>Cambridge</a:t>
            </a:r>
            <a:r>
              <a:rPr lang="sk-SK" sz="1100" dirty="0"/>
              <a:t>: CUP 377 – 396.</a:t>
            </a:r>
          </a:p>
          <a:p>
            <a:pPr marL="177800" indent="-177800">
              <a:lnSpc>
                <a:spcPct val="120000"/>
              </a:lnSpc>
              <a:spcBef>
                <a:spcPts val="0"/>
              </a:spcBef>
              <a:buNone/>
            </a:pPr>
            <a:r>
              <a:rPr lang="sk-SK" sz="1100" dirty="0"/>
              <a:t>FIALA BUTORA </a:t>
            </a:r>
            <a:r>
              <a:rPr lang="sk-SK" sz="1100" dirty="0" err="1"/>
              <a:t>János</a:t>
            </a:r>
            <a:r>
              <a:rPr lang="sk-SK" sz="1100" dirty="0"/>
              <a:t> 2012: A </a:t>
            </a:r>
            <a:r>
              <a:rPr lang="sk-SK" sz="1100" dirty="0" err="1"/>
              <a:t>magyar</a:t>
            </a:r>
            <a:r>
              <a:rPr lang="sk-SK" sz="1100" dirty="0"/>
              <a:t> </a:t>
            </a:r>
            <a:r>
              <a:rPr lang="sk-SK" sz="1100" dirty="0" err="1"/>
              <a:t>nyelv</a:t>
            </a:r>
            <a:r>
              <a:rPr lang="sk-SK" sz="1100" dirty="0"/>
              <a:t> </a:t>
            </a:r>
            <a:r>
              <a:rPr lang="sk-SK" sz="1100" dirty="0" err="1"/>
              <a:t>jogi</a:t>
            </a:r>
            <a:r>
              <a:rPr lang="sk-SK" sz="1100" dirty="0"/>
              <a:t> </a:t>
            </a:r>
            <a:r>
              <a:rPr lang="sk-SK" sz="1100" dirty="0" err="1"/>
              <a:t>helyzete</a:t>
            </a:r>
            <a:r>
              <a:rPr lang="sk-SK" sz="1100" dirty="0"/>
              <a:t> </a:t>
            </a:r>
            <a:r>
              <a:rPr lang="sk-SK" sz="1100" dirty="0" err="1"/>
              <a:t>Szlovákiában</a:t>
            </a:r>
            <a:r>
              <a:rPr lang="sk-SK" sz="1100" dirty="0"/>
              <a:t>. IN: </a:t>
            </a:r>
            <a:r>
              <a:rPr lang="sk-SK" sz="1100" dirty="0" err="1"/>
              <a:t>Térvesztés</a:t>
            </a:r>
            <a:r>
              <a:rPr lang="sk-SK" sz="1100" dirty="0"/>
              <a:t> </a:t>
            </a:r>
            <a:r>
              <a:rPr lang="sk-SK" sz="1100" dirty="0" err="1"/>
              <a:t>és</a:t>
            </a:r>
            <a:r>
              <a:rPr lang="sk-SK" sz="1100" dirty="0"/>
              <a:t> </a:t>
            </a:r>
            <a:r>
              <a:rPr lang="sk-SK" sz="1100" dirty="0" err="1"/>
              <a:t>határtalanítás</a:t>
            </a:r>
            <a:r>
              <a:rPr lang="sk-SK" sz="1100" dirty="0"/>
              <a:t>. A </a:t>
            </a:r>
            <a:r>
              <a:rPr lang="sk-SK" sz="1100" dirty="0" err="1"/>
              <a:t>magyar</a:t>
            </a:r>
            <a:r>
              <a:rPr lang="sk-SK" sz="1100" dirty="0"/>
              <a:t> </a:t>
            </a:r>
            <a:r>
              <a:rPr lang="sk-SK" sz="1100" dirty="0" err="1"/>
              <a:t>nyelvpolitika</a:t>
            </a:r>
            <a:r>
              <a:rPr lang="sk-SK" sz="1100" dirty="0"/>
              <a:t> 21. </a:t>
            </a:r>
            <a:r>
              <a:rPr lang="sk-SK" sz="1100" dirty="0" err="1"/>
              <a:t>századi</a:t>
            </a:r>
            <a:r>
              <a:rPr lang="sk-SK" sz="1100" dirty="0"/>
              <a:t> </a:t>
            </a:r>
            <a:r>
              <a:rPr lang="sk-SK" sz="1100" dirty="0" err="1"/>
              <a:t>kihívásai</a:t>
            </a:r>
            <a:r>
              <a:rPr lang="sk-SK" sz="1100" dirty="0"/>
              <a:t>. </a:t>
            </a:r>
            <a:r>
              <a:rPr lang="sk-SK" sz="1100" dirty="0" err="1"/>
              <a:t>Budapest</a:t>
            </a:r>
            <a:r>
              <a:rPr lang="sk-SK" sz="1100" dirty="0"/>
              <a:t>: </a:t>
            </a:r>
            <a:r>
              <a:rPr lang="sk-SK" sz="1100" dirty="0" err="1"/>
              <a:t>Nemzetpolitikai</a:t>
            </a:r>
            <a:r>
              <a:rPr lang="sk-SK" sz="1100" dirty="0"/>
              <a:t> </a:t>
            </a:r>
            <a:r>
              <a:rPr lang="sk-SK" sz="1100" dirty="0" err="1"/>
              <a:t>Kutatóintézet</a:t>
            </a:r>
            <a:r>
              <a:rPr lang="sk-SK" sz="1100" dirty="0"/>
              <a:t> – </a:t>
            </a:r>
            <a:r>
              <a:rPr lang="sk-SK" sz="1100" dirty="0" err="1"/>
              <a:t>Lucidus</a:t>
            </a:r>
            <a:r>
              <a:rPr lang="sk-SK" sz="1100" dirty="0"/>
              <a:t> </a:t>
            </a:r>
            <a:r>
              <a:rPr lang="sk-SK" sz="1100" dirty="0" err="1"/>
              <a:t>Kiadó</a:t>
            </a:r>
            <a:r>
              <a:rPr lang="sk-SK" sz="1100" dirty="0"/>
              <a:t>. 144 – 171.</a:t>
            </a:r>
          </a:p>
          <a:p>
            <a:pPr marL="177800" indent="-177800">
              <a:lnSpc>
                <a:spcPct val="120000"/>
              </a:lnSpc>
              <a:spcBef>
                <a:spcPts val="0"/>
              </a:spcBef>
              <a:buNone/>
            </a:pPr>
            <a:r>
              <a:rPr lang="sk-SK" sz="1100" dirty="0"/>
              <a:t>GÁL, A. 1015: Jazyková politika – pojmové a terminologické uchopenie. IN: </a:t>
            </a:r>
            <a:r>
              <a:rPr lang="sk-SK" sz="1100" dirty="0" err="1"/>
              <a:t>Ondrejovič</a:t>
            </a:r>
            <a:r>
              <a:rPr lang="sk-SK" sz="1100" dirty="0"/>
              <a:t>, S. et al.: Jazyková situácia a jazyková politika na Slovensku v medzinárodnom kontexte: Materiály ku kompendiu. Bratislava: Jazykovedný ústav Ľ. Štúra SAV. Rukopis.</a:t>
            </a:r>
          </a:p>
          <a:p>
            <a:pPr marL="177800" indent="-177800">
              <a:lnSpc>
                <a:spcPct val="120000"/>
              </a:lnSpc>
              <a:spcBef>
                <a:spcPts val="0"/>
              </a:spcBef>
              <a:buNone/>
            </a:pPr>
            <a:r>
              <a:rPr lang="sk-SK" sz="1100" dirty="0"/>
              <a:t>GYŐRIOVÁ BAKOVÁ, Eva 2017: Jazyková situácia a jazyková krajina na Slovensku (Komárno). </a:t>
            </a:r>
            <a:r>
              <a:rPr lang="sk-SK" sz="1100" dirty="0" err="1"/>
              <a:t>Nepublik</a:t>
            </a:r>
            <a:r>
              <a:rPr lang="sk-SK" sz="1100" dirty="0"/>
              <a:t>. </a:t>
            </a:r>
            <a:r>
              <a:rPr lang="sk-SK" sz="1100" dirty="0" err="1"/>
              <a:t>diz</a:t>
            </a:r>
            <a:r>
              <a:rPr lang="sk-SK" sz="1100" dirty="0"/>
              <a:t>. práca. </a:t>
            </a:r>
          </a:p>
          <a:p>
            <a:pPr marL="177800" indent="-177800">
              <a:lnSpc>
                <a:spcPct val="120000"/>
              </a:lnSpc>
              <a:spcBef>
                <a:spcPts val="0"/>
              </a:spcBef>
              <a:buNone/>
            </a:pPr>
            <a:r>
              <a:rPr lang="sk-SK" sz="1100" dirty="0"/>
              <a:t>HODOSSY Katalin 2014: A </a:t>
            </a:r>
            <a:r>
              <a:rPr lang="sk-SK" sz="1100" dirty="0" err="1"/>
              <a:t>nyelvhasználat</a:t>
            </a:r>
            <a:r>
              <a:rPr lang="sk-SK" sz="1100" dirty="0"/>
              <a:t> </a:t>
            </a:r>
            <a:r>
              <a:rPr lang="sk-SK" sz="1100" dirty="0" err="1"/>
              <a:t>jogi</a:t>
            </a:r>
            <a:r>
              <a:rPr lang="sk-SK" sz="1100" dirty="0"/>
              <a:t> </a:t>
            </a:r>
            <a:r>
              <a:rPr lang="sk-SK" sz="1100" dirty="0" err="1"/>
              <a:t>szabályozásáról</a:t>
            </a:r>
            <a:r>
              <a:rPr lang="sk-SK" sz="1100" dirty="0"/>
              <a:t> </a:t>
            </a:r>
            <a:r>
              <a:rPr lang="sk-SK" sz="1100" dirty="0" err="1"/>
              <a:t>Szlovákiában</a:t>
            </a:r>
            <a:r>
              <a:rPr lang="sk-SK" sz="1100" dirty="0"/>
              <a:t>. IN: </a:t>
            </a:r>
            <a:r>
              <a:rPr lang="sk-SK" sz="1100" dirty="0" err="1"/>
              <a:t>Nyelv</a:t>
            </a:r>
            <a:r>
              <a:rPr lang="sk-SK" sz="1100" dirty="0"/>
              <a:t>, </a:t>
            </a:r>
            <a:r>
              <a:rPr lang="sk-SK" sz="1100" dirty="0" err="1"/>
              <a:t>ami</a:t>
            </a:r>
            <a:r>
              <a:rPr lang="sk-SK" sz="1100" dirty="0"/>
              <a:t> </a:t>
            </a:r>
            <a:r>
              <a:rPr lang="sk-SK" sz="1100" dirty="0" err="1"/>
              <a:t>összeköt</a:t>
            </a:r>
            <a:r>
              <a:rPr lang="sk-SK" sz="1100" dirty="0"/>
              <a:t>.. Komárno: APT. 10 – 19. </a:t>
            </a:r>
          </a:p>
          <a:p>
            <a:pPr marL="177800" indent="-177800">
              <a:lnSpc>
                <a:spcPct val="120000"/>
              </a:lnSpc>
              <a:spcBef>
                <a:spcPts val="0"/>
              </a:spcBef>
              <a:buNone/>
            </a:pPr>
            <a:r>
              <a:rPr lang="sk-SK" sz="1100" dirty="0"/>
              <a:t>HULT, </a:t>
            </a:r>
            <a:r>
              <a:rPr lang="sk-SK" sz="1100" dirty="0" err="1"/>
              <a:t>Francis</a:t>
            </a:r>
            <a:r>
              <a:rPr lang="sk-SK" sz="1100" dirty="0"/>
              <a:t> M. – CASSELS JOHNSON, David (</a:t>
            </a:r>
            <a:r>
              <a:rPr lang="sk-SK" sz="1100" dirty="0" err="1"/>
              <a:t>Eds</a:t>
            </a:r>
            <a:r>
              <a:rPr lang="sk-SK" sz="1100" dirty="0"/>
              <a:t>.) 2015: </a:t>
            </a:r>
            <a:r>
              <a:rPr lang="sk-SK" sz="1100" dirty="0" err="1"/>
              <a:t>Research</a:t>
            </a:r>
            <a:r>
              <a:rPr lang="sk-SK" sz="1100" dirty="0"/>
              <a:t> </a:t>
            </a:r>
            <a:r>
              <a:rPr lang="sk-SK" sz="1100" dirty="0" err="1"/>
              <a:t>Methods</a:t>
            </a:r>
            <a:r>
              <a:rPr lang="sk-SK" sz="1100" dirty="0"/>
              <a:t> in </a:t>
            </a:r>
            <a:r>
              <a:rPr lang="sk-SK" sz="1100" dirty="0" err="1"/>
              <a:t>Language</a:t>
            </a:r>
            <a:r>
              <a:rPr lang="sk-SK" sz="1100" dirty="0"/>
              <a:t> </a:t>
            </a:r>
            <a:r>
              <a:rPr lang="sk-SK" sz="1100" dirty="0" err="1"/>
              <a:t>Policy</a:t>
            </a:r>
            <a:r>
              <a:rPr lang="sk-SK" sz="1100" dirty="0"/>
              <a:t> and </a:t>
            </a:r>
            <a:r>
              <a:rPr lang="sk-SK" sz="1100" dirty="0" err="1"/>
              <a:t>Planning</a:t>
            </a:r>
            <a:r>
              <a:rPr lang="sk-SK" sz="1100" dirty="0"/>
              <a:t>. A </a:t>
            </a:r>
            <a:r>
              <a:rPr lang="sk-SK" sz="1100" dirty="0" err="1"/>
              <a:t>Practical</a:t>
            </a:r>
            <a:r>
              <a:rPr lang="sk-SK" sz="1100" dirty="0"/>
              <a:t> </a:t>
            </a:r>
            <a:r>
              <a:rPr lang="sk-SK" sz="1100" dirty="0" err="1"/>
              <a:t>Guide</a:t>
            </a:r>
            <a:r>
              <a:rPr lang="sk-SK" sz="1100" dirty="0"/>
              <a:t>. </a:t>
            </a:r>
            <a:r>
              <a:rPr lang="sk-SK" sz="1100" dirty="0" err="1"/>
              <a:t>Oxford</a:t>
            </a:r>
            <a:r>
              <a:rPr lang="sk-SK" sz="1100" dirty="0"/>
              <a:t>: </a:t>
            </a:r>
            <a:r>
              <a:rPr lang="sk-SK" sz="1100" dirty="0" err="1"/>
              <a:t>Willey</a:t>
            </a:r>
            <a:r>
              <a:rPr lang="sk-SK" sz="1100" dirty="0"/>
              <a:t> </a:t>
            </a:r>
            <a:r>
              <a:rPr lang="sk-SK" sz="1100" dirty="0" err="1"/>
              <a:t>Blackwell</a:t>
            </a:r>
            <a:r>
              <a:rPr lang="sk-SK" sz="1100" dirty="0"/>
              <a:t>.</a:t>
            </a:r>
          </a:p>
          <a:p>
            <a:pPr marL="177800" indent="-177800">
              <a:lnSpc>
                <a:spcPct val="120000"/>
              </a:lnSpc>
              <a:spcBef>
                <a:spcPts val="0"/>
              </a:spcBef>
              <a:buNone/>
            </a:pPr>
            <a:r>
              <a:rPr lang="sk-SK" sz="1100" dirty="0"/>
              <a:t>CHROMÝ, </a:t>
            </a:r>
            <a:r>
              <a:rPr lang="sk-SK" sz="1100" dirty="0" err="1"/>
              <a:t>Jan</a:t>
            </a:r>
            <a:r>
              <a:rPr lang="sk-SK" sz="1100" dirty="0"/>
              <a:t> 2014: Základy sociolingvistiky. Univerzita Karlova v </a:t>
            </a:r>
            <a:r>
              <a:rPr lang="sk-SK" sz="1100" dirty="0" err="1"/>
              <a:t>Praze</a:t>
            </a:r>
            <a:r>
              <a:rPr lang="sk-SK" sz="1100" dirty="0"/>
              <a:t> – </a:t>
            </a:r>
            <a:r>
              <a:rPr lang="sk-SK" sz="1100" dirty="0" err="1"/>
              <a:t>Karolinum</a:t>
            </a:r>
            <a:r>
              <a:rPr lang="sk-SK" sz="1100" dirty="0"/>
              <a:t>. 68 – 75.</a:t>
            </a:r>
          </a:p>
          <a:p>
            <a:pPr marL="177800" indent="-177800">
              <a:lnSpc>
                <a:spcPct val="120000"/>
              </a:lnSpc>
              <a:spcBef>
                <a:spcPts val="0"/>
              </a:spcBef>
              <a:buNone/>
            </a:pPr>
            <a:r>
              <a:rPr lang="sk-SK" sz="1100" dirty="0"/>
              <a:t>KAČALA, Ján 1993: </a:t>
            </a:r>
            <a:r>
              <a:rPr lang="sk-SK" sz="1100" dirty="0" err="1"/>
              <a:t>Jazykova</a:t>
            </a:r>
            <a:r>
              <a:rPr lang="sk-SK" sz="1100" dirty="0"/>
              <a:t>́ </a:t>
            </a:r>
            <a:r>
              <a:rPr lang="sk-SK" sz="1100" dirty="0" err="1"/>
              <a:t>situácia</a:t>
            </a:r>
            <a:r>
              <a:rPr lang="sk-SK" sz="1100" dirty="0"/>
              <a:t>, </a:t>
            </a:r>
            <a:r>
              <a:rPr lang="sk-SK" sz="1100" dirty="0" err="1"/>
              <a:t>jazykova</a:t>
            </a:r>
            <a:r>
              <a:rPr lang="sk-SK" sz="1100" dirty="0"/>
              <a:t>́ politika a </a:t>
            </a:r>
            <a:r>
              <a:rPr lang="sk-SK" sz="1100" dirty="0" err="1"/>
              <a:t>jazykove</a:t>
            </a:r>
            <a:r>
              <a:rPr lang="sk-SK" sz="1100" dirty="0"/>
              <a:t>́ </a:t>
            </a:r>
            <a:r>
              <a:rPr lang="sk-SK" sz="1100" dirty="0" err="1"/>
              <a:t>zákonodarstvo</a:t>
            </a:r>
            <a:r>
              <a:rPr lang="sk-SK" sz="1100" dirty="0"/>
              <a:t>. IN: Kultúra slova 27 / 4. 97 – 103. </a:t>
            </a:r>
          </a:p>
          <a:p>
            <a:pPr marL="177800" indent="-177800">
              <a:lnSpc>
                <a:spcPct val="120000"/>
              </a:lnSpc>
              <a:spcBef>
                <a:spcPts val="0"/>
              </a:spcBef>
              <a:buNone/>
            </a:pPr>
            <a:r>
              <a:rPr lang="sk-SK" sz="1100" dirty="0"/>
              <a:t>KAČALA, Ján: Nová jazyková situácia v Slovenskej republike. IN: SOCIOLINGUISTICA SLOVACA 3 Slovenčina na konci 20. storočia, jej normy a perspektívy. Bratislava: VEDA. 101 – 107</a:t>
            </a:r>
          </a:p>
          <a:p>
            <a:pPr marL="177800" indent="-177800">
              <a:lnSpc>
                <a:spcPct val="120000"/>
              </a:lnSpc>
              <a:spcBef>
                <a:spcPts val="0"/>
              </a:spcBef>
              <a:buNone/>
            </a:pPr>
            <a:r>
              <a:rPr lang="sk-SK" sz="1100" dirty="0"/>
              <a:t>KARDOS Gábor 2012: A </a:t>
            </a:r>
            <a:r>
              <a:rPr lang="sk-SK" sz="1100" dirty="0" err="1"/>
              <a:t>Regionális</a:t>
            </a:r>
            <a:r>
              <a:rPr lang="sk-SK" sz="1100" dirty="0"/>
              <a:t> </a:t>
            </a:r>
            <a:r>
              <a:rPr lang="sk-SK" sz="1100" dirty="0" err="1"/>
              <a:t>vagy</a:t>
            </a:r>
            <a:r>
              <a:rPr lang="sk-SK" sz="1100" dirty="0"/>
              <a:t> </a:t>
            </a:r>
            <a:r>
              <a:rPr lang="sk-SK" sz="1100" dirty="0" err="1"/>
              <a:t>Kisebbségi</a:t>
            </a:r>
            <a:r>
              <a:rPr lang="sk-SK" sz="1100" dirty="0"/>
              <a:t> </a:t>
            </a:r>
            <a:r>
              <a:rPr lang="sk-SK" sz="1100" dirty="0" err="1"/>
              <a:t>Nyelvek</a:t>
            </a:r>
            <a:r>
              <a:rPr lang="sk-SK" sz="1100" dirty="0"/>
              <a:t> </a:t>
            </a:r>
            <a:r>
              <a:rPr lang="sk-SK" sz="1100" dirty="0" err="1"/>
              <a:t>Európai</a:t>
            </a:r>
            <a:r>
              <a:rPr lang="sk-SK" sz="1100" dirty="0"/>
              <a:t> </a:t>
            </a:r>
            <a:r>
              <a:rPr lang="sk-SK" sz="1100" dirty="0" err="1"/>
              <a:t>Kartájának</a:t>
            </a:r>
            <a:r>
              <a:rPr lang="sk-SK" sz="1100" dirty="0"/>
              <a:t> </a:t>
            </a:r>
            <a:r>
              <a:rPr lang="sk-SK" sz="1100" dirty="0" err="1"/>
              <a:t>végrehajtási</a:t>
            </a:r>
            <a:r>
              <a:rPr lang="sk-SK" sz="1100" dirty="0"/>
              <a:t> </a:t>
            </a:r>
            <a:r>
              <a:rPr lang="sk-SK" sz="1100" dirty="0" err="1"/>
              <a:t>mechanizmusa</a:t>
            </a:r>
            <a:r>
              <a:rPr lang="sk-SK" sz="1100" dirty="0"/>
              <a:t>. IN: </a:t>
            </a:r>
            <a:r>
              <a:rPr lang="sk-SK" sz="1100" dirty="0" err="1"/>
              <a:t>Térvesztés</a:t>
            </a:r>
            <a:r>
              <a:rPr lang="sk-SK" sz="1100" dirty="0"/>
              <a:t> </a:t>
            </a:r>
            <a:r>
              <a:rPr lang="sk-SK" sz="1100" dirty="0" err="1"/>
              <a:t>és</a:t>
            </a:r>
            <a:r>
              <a:rPr lang="sk-SK" sz="1100" dirty="0"/>
              <a:t> </a:t>
            </a:r>
            <a:r>
              <a:rPr lang="sk-SK" sz="1100" dirty="0" err="1"/>
              <a:t>határtalanítás</a:t>
            </a:r>
            <a:r>
              <a:rPr lang="sk-SK" sz="1100" dirty="0"/>
              <a:t>. A </a:t>
            </a:r>
            <a:r>
              <a:rPr lang="sk-SK" sz="1100" dirty="0" err="1"/>
              <a:t>magyar</a:t>
            </a:r>
            <a:r>
              <a:rPr lang="sk-SK" sz="1100" dirty="0"/>
              <a:t> </a:t>
            </a:r>
            <a:r>
              <a:rPr lang="sk-SK" sz="1100" dirty="0" err="1"/>
              <a:t>nyelvpolitika</a:t>
            </a:r>
            <a:r>
              <a:rPr lang="sk-SK" sz="1100" dirty="0"/>
              <a:t> 21. </a:t>
            </a:r>
            <a:r>
              <a:rPr lang="sk-SK" sz="1100" dirty="0" err="1"/>
              <a:t>századi</a:t>
            </a:r>
            <a:r>
              <a:rPr lang="sk-SK" sz="1100" dirty="0"/>
              <a:t> </a:t>
            </a:r>
            <a:r>
              <a:rPr lang="sk-SK" sz="1100" dirty="0" err="1"/>
              <a:t>kihívásai</a:t>
            </a:r>
            <a:r>
              <a:rPr lang="sk-SK" sz="1100" dirty="0"/>
              <a:t>. </a:t>
            </a:r>
            <a:r>
              <a:rPr lang="sk-SK" sz="1100" dirty="0" err="1"/>
              <a:t>Budapest</a:t>
            </a:r>
            <a:r>
              <a:rPr lang="sk-SK" sz="1100" dirty="0"/>
              <a:t>: </a:t>
            </a:r>
            <a:r>
              <a:rPr lang="sk-SK" sz="1100" dirty="0" err="1"/>
              <a:t>Nemzetpolitikai</a:t>
            </a:r>
            <a:r>
              <a:rPr lang="sk-SK" sz="1100" dirty="0"/>
              <a:t> </a:t>
            </a:r>
            <a:r>
              <a:rPr lang="sk-SK" sz="1100" dirty="0" err="1"/>
              <a:t>Kutatóintézet</a:t>
            </a:r>
            <a:r>
              <a:rPr lang="sk-SK" sz="1100" dirty="0"/>
              <a:t> – </a:t>
            </a:r>
            <a:r>
              <a:rPr lang="sk-SK" sz="1100" dirty="0" err="1"/>
              <a:t>Lucidus</a:t>
            </a:r>
            <a:r>
              <a:rPr lang="sk-SK" sz="1100" dirty="0"/>
              <a:t> </a:t>
            </a:r>
            <a:r>
              <a:rPr lang="sk-SK" sz="1100" dirty="0" err="1"/>
              <a:t>Kiadó</a:t>
            </a:r>
            <a:r>
              <a:rPr lang="sk-SK" sz="1100" dirty="0"/>
              <a:t>. 66 – 79</a:t>
            </a:r>
            <a:r>
              <a:rPr lang="sk-SK" sz="1100" dirty="0" smtClean="0"/>
              <a:t>.</a:t>
            </a:r>
            <a:endParaRPr lang="sk-SK" sz="1100" dirty="0"/>
          </a:p>
        </p:txBody>
      </p:sp>
    </p:spTree>
    <p:extLst>
      <p:ext uri="{BB962C8B-B14F-4D97-AF65-F5344CB8AC3E}">
        <p14:creationId xmlns:p14="http://schemas.microsoft.com/office/powerpoint/2010/main" val="5996812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524933"/>
            <a:ext cx="10515600" cy="5652030"/>
          </a:xfrm>
        </p:spPr>
        <p:txBody>
          <a:bodyPr>
            <a:noAutofit/>
          </a:bodyPr>
          <a:lstStyle/>
          <a:p>
            <a:pPr marL="177800" indent="-177800">
              <a:lnSpc>
                <a:spcPct val="120000"/>
              </a:lnSpc>
              <a:spcBef>
                <a:spcPts val="0"/>
              </a:spcBef>
              <a:buNone/>
            </a:pPr>
            <a:r>
              <a:rPr lang="sk-SK" sz="1100" dirty="0"/>
              <a:t>KISS </a:t>
            </a:r>
            <a:r>
              <a:rPr lang="sk-SK" sz="1100" dirty="0" err="1"/>
              <a:t>Jenő</a:t>
            </a:r>
            <a:r>
              <a:rPr lang="sk-SK" sz="1100" dirty="0"/>
              <a:t> 1995: </a:t>
            </a:r>
            <a:r>
              <a:rPr lang="sk-SK" sz="1100" dirty="0" err="1"/>
              <a:t>Társadalom</a:t>
            </a:r>
            <a:r>
              <a:rPr lang="sk-SK" sz="1100" dirty="0"/>
              <a:t> </a:t>
            </a:r>
            <a:r>
              <a:rPr lang="sk-SK" sz="1100" dirty="0" err="1"/>
              <a:t>és</a:t>
            </a:r>
            <a:r>
              <a:rPr lang="sk-SK" sz="1100" dirty="0"/>
              <a:t> </a:t>
            </a:r>
            <a:r>
              <a:rPr lang="sk-SK" sz="1100" dirty="0" err="1"/>
              <a:t>nyelvhasználat</a:t>
            </a:r>
            <a:r>
              <a:rPr lang="sk-SK" sz="1100" dirty="0"/>
              <a:t>. </a:t>
            </a:r>
            <a:r>
              <a:rPr lang="sk-SK" sz="1100" dirty="0" err="1"/>
              <a:t>Szociolingvisztikai</a:t>
            </a:r>
            <a:r>
              <a:rPr lang="sk-SK" sz="1100" dirty="0"/>
              <a:t> </a:t>
            </a:r>
            <a:r>
              <a:rPr lang="sk-SK" sz="1100" dirty="0" err="1"/>
              <a:t>alapfogalmak</a:t>
            </a:r>
            <a:r>
              <a:rPr lang="sk-SK" sz="1100" dirty="0"/>
              <a:t>. </a:t>
            </a:r>
            <a:r>
              <a:rPr lang="sk-SK" sz="1100" dirty="0" err="1"/>
              <a:t>Budapest</a:t>
            </a:r>
            <a:r>
              <a:rPr lang="sk-SK" sz="1100" dirty="0"/>
              <a:t>: </a:t>
            </a:r>
            <a:r>
              <a:rPr lang="sk-SK" sz="1100" dirty="0" err="1"/>
              <a:t>Nemzeti</a:t>
            </a:r>
            <a:r>
              <a:rPr lang="sk-SK" sz="1100" dirty="0"/>
              <a:t> </a:t>
            </a:r>
            <a:r>
              <a:rPr lang="sk-SK" sz="1100" dirty="0" err="1"/>
              <a:t>Tankönyvkiadó</a:t>
            </a:r>
            <a:r>
              <a:rPr lang="sk-SK" sz="1100" dirty="0"/>
              <a:t>. 159 – 169, 241 – 267.</a:t>
            </a:r>
          </a:p>
          <a:p>
            <a:pPr marL="177800" indent="-177800">
              <a:lnSpc>
                <a:spcPct val="120000"/>
              </a:lnSpc>
              <a:spcBef>
                <a:spcPts val="0"/>
              </a:spcBef>
              <a:buNone/>
            </a:pPr>
            <a:r>
              <a:rPr lang="sk-SK" sz="1100" dirty="0"/>
              <a:t>Koncepcia starostlivosti o </a:t>
            </a:r>
            <a:r>
              <a:rPr lang="sk-SK" sz="1100" dirty="0" err="1"/>
              <a:t>štátny</a:t>
            </a:r>
            <a:r>
              <a:rPr lang="sk-SK" sz="1100" dirty="0"/>
              <a:t> jazyk Slovenskej republiky. Dostupné na: http://old.culture.gov.sk/uploads/eb/2d/eb2d5622422505d3c179644d8f36be02/priloha-2-koncepcia.pdf </a:t>
            </a:r>
          </a:p>
          <a:p>
            <a:pPr marL="177800" indent="-177800">
              <a:lnSpc>
                <a:spcPct val="120000"/>
              </a:lnSpc>
              <a:spcBef>
                <a:spcPts val="0"/>
              </a:spcBef>
              <a:buNone/>
            </a:pPr>
            <a:r>
              <a:rPr lang="sk-SK" sz="1100" dirty="0"/>
              <a:t>KONTRA </a:t>
            </a:r>
            <a:r>
              <a:rPr lang="sk-SK" sz="1100" dirty="0" err="1"/>
              <a:t>Miklós</a:t>
            </a:r>
            <a:r>
              <a:rPr lang="sk-SK" sz="1100" dirty="0"/>
              <a:t> 2006: </a:t>
            </a:r>
            <a:r>
              <a:rPr lang="sk-SK" sz="1100" dirty="0" err="1"/>
              <a:t>Nyelv</a:t>
            </a:r>
            <a:r>
              <a:rPr lang="sk-SK" sz="1100" dirty="0"/>
              <a:t> </a:t>
            </a:r>
            <a:r>
              <a:rPr lang="sk-SK" sz="1100" dirty="0" err="1"/>
              <a:t>és</a:t>
            </a:r>
            <a:r>
              <a:rPr lang="sk-SK" sz="1100" dirty="0"/>
              <a:t> jog. IN: </a:t>
            </a:r>
            <a:r>
              <a:rPr lang="sk-SK" sz="1100" dirty="0" err="1"/>
              <a:t>Magyar</a:t>
            </a:r>
            <a:r>
              <a:rPr lang="sk-SK" sz="1100" dirty="0"/>
              <a:t> </a:t>
            </a:r>
            <a:r>
              <a:rPr lang="sk-SK" sz="1100" dirty="0" err="1"/>
              <a:t>nyelv</a:t>
            </a:r>
            <a:r>
              <a:rPr lang="sk-SK" sz="1100" dirty="0"/>
              <a:t>. </a:t>
            </a:r>
            <a:r>
              <a:rPr lang="sk-SK" sz="1100" dirty="0" err="1"/>
              <a:t>Budapest</a:t>
            </a:r>
            <a:r>
              <a:rPr lang="sk-SK" sz="1100" dirty="0"/>
              <a:t>: </a:t>
            </a:r>
            <a:r>
              <a:rPr lang="sk-SK" sz="1100" dirty="0" err="1"/>
              <a:t>Akadémiai</a:t>
            </a:r>
            <a:r>
              <a:rPr lang="sk-SK" sz="1100" dirty="0"/>
              <a:t> </a:t>
            </a:r>
            <a:r>
              <a:rPr lang="sk-SK" sz="1100" dirty="0" err="1"/>
              <a:t>Kiadó</a:t>
            </a:r>
            <a:r>
              <a:rPr lang="sk-SK" sz="1100" dirty="0"/>
              <a:t>. 1018 – 1037.</a:t>
            </a:r>
          </a:p>
          <a:p>
            <a:pPr marL="177800" indent="-177800">
              <a:lnSpc>
                <a:spcPct val="120000"/>
              </a:lnSpc>
              <a:spcBef>
                <a:spcPts val="0"/>
              </a:spcBef>
              <a:buNone/>
            </a:pPr>
            <a:r>
              <a:rPr lang="sk-SK" sz="1100" dirty="0"/>
              <a:t>KRALČÁK, Ľubomír 2015: Slovenčina v pohybe. 51 – 58.</a:t>
            </a:r>
          </a:p>
          <a:p>
            <a:pPr marL="177800" indent="-177800">
              <a:lnSpc>
                <a:spcPct val="120000"/>
              </a:lnSpc>
              <a:spcBef>
                <a:spcPts val="0"/>
              </a:spcBef>
              <a:buNone/>
            </a:pPr>
            <a:r>
              <a:rPr lang="sk-SK" sz="1100" dirty="0"/>
              <a:t>LANSTYÁK István – SZABÓMIHÁLY </a:t>
            </a:r>
            <a:r>
              <a:rPr lang="sk-SK" sz="1100" dirty="0" err="1"/>
              <a:t>Gizella</a:t>
            </a:r>
            <a:r>
              <a:rPr lang="sk-SK" sz="1100" dirty="0"/>
              <a:t> 2002. </a:t>
            </a:r>
            <a:r>
              <a:rPr lang="sk-SK" sz="1100" dirty="0" err="1"/>
              <a:t>Magyar</a:t>
            </a:r>
            <a:r>
              <a:rPr lang="sk-SK" sz="1100" dirty="0"/>
              <a:t> </a:t>
            </a:r>
            <a:r>
              <a:rPr lang="sk-SK" sz="1100" dirty="0" err="1"/>
              <a:t>nyelvtervezés</a:t>
            </a:r>
            <a:r>
              <a:rPr lang="sk-SK" sz="1100" dirty="0"/>
              <a:t> </a:t>
            </a:r>
            <a:r>
              <a:rPr lang="sk-SK" sz="1100" dirty="0" err="1"/>
              <a:t>Szlovákiában</a:t>
            </a:r>
            <a:r>
              <a:rPr lang="sk-SK" sz="1100" dirty="0"/>
              <a:t>. </a:t>
            </a:r>
            <a:r>
              <a:rPr lang="sk-SK" sz="1100" dirty="0" err="1"/>
              <a:t>Kalligram</a:t>
            </a:r>
            <a:r>
              <a:rPr lang="sk-SK" sz="1100" dirty="0"/>
              <a:t> </a:t>
            </a:r>
            <a:r>
              <a:rPr lang="sk-SK" sz="1100" dirty="0" err="1"/>
              <a:t>Könyvkiadó</a:t>
            </a:r>
            <a:r>
              <a:rPr lang="sk-SK" sz="1100" dirty="0"/>
              <a:t>: Pozsony.</a:t>
            </a:r>
          </a:p>
          <a:p>
            <a:pPr marL="177800" indent="-177800">
              <a:lnSpc>
                <a:spcPct val="120000"/>
              </a:lnSpc>
              <a:spcBef>
                <a:spcPts val="0"/>
              </a:spcBef>
              <a:buNone/>
            </a:pPr>
            <a:r>
              <a:rPr lang="sk-SK" sz="1100" dirty="0"/>
              <a:t>LANSTYÁK István 2013: Jazykové ideológie v maďarskej komunite. IN: SOCIOLINGUISTICA SLOVACA 7. Jazyk a </a:t>
            </a:r>
            <a:r>
              <a:rPr lang="sk-SK" sz="1100" dirty="0" err="1"/>
              <a:t>diskurz</a:t>
            </a:r>
            <a:r>
              <a:rPr lang="sk-SK" sz="1100" dirty="0"/>
              <a:t> v kultúrnom a politickom kontexte. Bratislava: VEDA. 31 – 44.</a:t>
            </a:r>
          </a:p>
          <a:p>
            <a:pPr marL="177800" indent="-177800">
              <a:lnSpc>
                <a:spcPct val="120000"/>
              </a:lnSpc>
              <a:spcBef>
                <a:spcPts val="0"/>
              </a:spcBef>
              <a:buNone/>
            </a:pPr>
            <a:r>
              <a:rPr lang="sk-SK" sz="1100" dirty="0"/>
              <a:t>LANSTYÁK István 2015: </a:t>
            </a:r>
            <a:r>
              <a:rPr lang="sk-SK" sz="1100" dirty="0" err="1"/>
              <a:t>Újra</a:t>
            </a:r>
            <a:r>
              <a:rPr lang="sk-SK" sz="1100" dirty="0"/>
              <a:t> a </a:t>
            </a:r>
            <a:r>
              <a:rPr lang="sk-SK" sz="1100" dirty="0" err="1"/>
              <a:t>nyelvi</a:t>
            </a:r>
            <a:r>
              <a:rPr lang="sk-SK" sz="1100" dirty="0"/>
              <a:t> </a:t>
            </a:r>
            <a:r>
              <a:rPr lang="sk-SK" sz="1100" dirty="0" err="1"/>
              <a:t>ideologiákról</a:t>
            </a:r>
            <a:r>
              <a:rPr lang="sk-SK" sz="1100" dirty="0"/>
              <a:t> IN: NOVA POSONIENSIA V: Zborník Katedry maďarského jazyka a literatúry FF UK. Pozsony: </a:t>
            </a:r>
            <a:r>
              <a:rPr lang="sk-SK" sz="1100" dirty="0" err="1"/>
              <a:t>Szenczi</a:t>
            </a:r>
            <a:r>
              <a:rPr lang="sk-SK" sz="1100" dirty="0"/>
              <a:t> Molnár Albert </a:t>
            </a:r>
            <a:r>
              <a:rPr lang="sk-SK" sz="1100" dirty="0" err="1"/>
              <a:t>Egyesület</a:t>
            </a:r>
            <a:r>
              <a:rPr lang="sk-SK" sz="1100" dirty="0"/>
              <a:t>. 9 – 33.</a:t>
            </a:r>
          </a:p>
          <a:p>
            <a:pPr marL="177800" indent="-177800">
              <a:lnSpc>
                <a:spcPct val="120000"/>
              </a:lnSpc>
              <a:spcBef>
                <a:spcPts val="0"/>
              </a:spcBef>
              <a:buNone/>
            </a:pPr>
            <a:r>
              <a:rPr lang="sk-SK" sz="1100" dirty="0"/>
              <a:t>LANSTYÁK István 2016: </a:t>
            </a:r>
            <a:r>
              <a:rPr lang="sk-SK" sz="1100" dirty="0" err="1"/>
              <a:t>Soknyelvűség</a:t>
            </a:r>
            <a:r>
              <a:rPr lang="sk-SK" sz="1100" dirty="0"/>
              <a:t> </a:t>
            </a:r>
            <a:r>
              <a:rPr lang="sk-SK" sz="1100" dirty="0" err="1"/>
              <a:t>és</a:t>
            </a:r>
            <a:r>
              <a:rPr lang="sk-SK" sz="1100" dirty="0"/>
              <a:t> </a:t>
            </a:r>
            <a:r>
              <a:rPr lang="sk-SK" sz="1100" dirty="0" err="1"/>
              <a:t>sokjegyűség</a:t>
            </a:r>
            <a:r>
              <a:rPr lang="sk-SK" sz="1100" dirty="0"/>
              <a:t>. A </a:t>
            </a:r>
            <a:r>
              <a:rPr lang="sk-SK" sz="1100" dirty="0" err="1"/>
              <a:t>több</a:t>
            </a:r>
            <a:r>
              <a:rPr lang="sk-SK" sz="1100" dirty="0"/>
              <a:t> </a:t>
            </a:r>
            <a:r>
              <a:rPr lang="sk-SK" sz="1100" dirty="0" err="1"/>
              <a:t>nyelv</a:t>
            </a:r>
            <a:r>
              <a:rPr lang="sk-SK" sz="1100" dirty="0"/>
              <a:t> </a:t>
            </a:r>
            <a:r>
              <a:rPr lang="sk-SK" sz="1100" dirty="0" err="1"/>
              <a:t>használatával</a:t>
            </a:r>
            <a:r>
              <a:rPr lang="sk-SK" sz="1100" dirty="0"/>
              <a:t> </a:t>
            </a:r>
            <a:r>
              <a:rPr lang="sk-SK" sz="1100" dirty="0" err="1"/>
              <a:t>kapcsolatos</a:t>
            </a:r>
            <a:r>
              <a:rPr lang="sk-SK" sz="1100" dirty="0"/>
              <a:t> </a:t>
            </a:r>
            <a:r>
              <a:rPr lang="sk-SK" sz="1100" dirty="0" err="1"/>
              <a:t>újabb</a:t>
            </a:r>
            <a:r>
              <a:rPr lang="sk-SK" sz="1100" dirty="0"/>
              <a:t> </a:t>
            </a:r>
            <a:r>
              <a:rPr lang="sk-SK" sz="1100" dirty="0" err="1"/>
              <a:t>nyelvi</a:t>
            </a:r>
            <a:r>
              <a:rPr lang="sk-SK" sz="1100" dirty="0"/>
              <a:t> </a:t>
            </a:r>
            <a:r>
              <a:rPr lang="sk-SK" sz="1100" dirty="0" err="1"/>
              <a:t>ideológiákról</a:t>
            </a:r>
            <a:r>
              <a:rPr lang="sk-SK" sz="1100" dirty="0"/>
              <a:t>. IN: NOVA POSONIENSIA VI: Zborník Katedry maďarského jazyka a literatúry FF UK. Pozsony: </a:t>
            </a:r>
            <a:r>
              <a:rPr lang="sk-SK" sz="1100" dirty="0" err="1"/>
              <a:t>Szenczi</a:t>
            </a:r>
            <a:r>
              <a:rPr lang="sk-SK" sz="1100" dirty="0"/>
              <a:t> Molnár Albert </a:t>
            </a:r>
            <a:r>
              <a:rPr lang="sk-SK" sz="1100" dirty="0" err="1"/>
              <a:t>Egyesület</a:t>
            </a:r>
            <a:r>
              <a:rPr lang="sk-SK" sz="1100" dirty="0"/>
              <a:t>. 7 – 31.</a:t>
            </a:r>
          </a:p>
          <a:p>
            <a:pPr marL="177800" indent="-177800">
              <a:lnSpc>
                <a:spcPct val="120000"/>
              </a:lnSpc>
              <a:spcBef>
                <a:spcPts val="0"/>
              </a:spcBef>
              <a:buNone/>
            </a:pPr>
            <a:r>
              <a:rPr lang="sk-SK" sz="1100" dirty="0"/>
              <a:t>MANDELÍKOVÁ, Lenka 2014: Sociokultúrne súvislosti jazyka. Trenčín: Trenčianska univerzita Alexandra Dubčeka v Trenčíne, Fakulta sociálno-ekonomických vzťahov. 94 – 97.</a:t>
            </a:r>
          </a:p>
          <a:p>
            <a:pPr marL="177800" indent="-177800">
              <a:lnSpc>
                <a:spcPct val="120000"/>
              </a:lnSpc>
              <a:spcBef>
                <a:spcPts val="0"/>
              </a:spcBef>
              <a:buNone/>
            </a:pPr>
            <a:r>
              <a:rPr lang="sk-SK" sz="1100" dirty="0"/>
              <a:t>MENYHÁRT József 2002. </a:t>
            </a:r>
            <a:r>
              <a:rPr lang="sk-SK" sz="1100" dirty="0" err="1"/>
              <a:t>Nyelvünk</a:t>
            </a:r>
            <a:r>
              <a:rPr lang="sk-SK" sz="1100" dirty="0"/>
              <a:t> </a:t>
            </a:r>
            <a:r>
              <a:rPr lang="sk-SK" sz="1100" dirty="0" err="1"/>
              <a:t>és</a:t>
            </a:r>
            <a:r>
              <a:rPr lang="sk-SK" sz="1100" dirty="0"/>
              <a:t> </a:t>
            </a:r>
            <a:r>
              <a:rPr lang="sk-SK" sz="1100" dirty="0" err="1"/>
              <a:t>törvénye</a:t>
            </a:r>
            <a:r>
              <a:rPr lang="sk-SK" sz="1100" dirty="0"/>
              <a:t> (A </a:t>
            </a:r>
            <a:r>
              <a:rPr lang="sk-SK" sz="1100" dirty="0" err="1"/>
              <a:t>hivatalos</a:t>
            </a:r>
            <a:r>
              <a:rPr lang="sk-SK" sz="1100" dirty="0"/>
              <a:t> </a:t>
            </a:r>
            <a:r>
              <a:rPr lang="sk-SK" sz="1100" dirty="0" err="1"/>
              <a:t>ügyintézés</a:t>
            </a:r>
            <a:r>
              <a:rPr lang="sk-SK" sz="1100" dirty="0"/>
              <a:t> </a:t>
            </a:r>
            <a:r>
              <a:rPr lang="sk-SK" sz="1100" dirty="0" err="1"/>
              <a:t>nyelve</a:t>
            </a:r>
            <a:r>
              <a:rPr lang="sk-SK" sz="1100" dirty="0"/>
              <a:t> </a:t>
            </a:r>
            <a:r>
              <a:rPr lang="sk-SK" sz="1100" dirty="0" err="1"/>
              <a:t>Dunaszerdahelyen</a:t>
            </a:r>
            <a:r>
              <a:rPr lang="sk-SK" sz="1100" dirty="0"/>
              <a:t> </a:t>
            </a:r>
            <a:r>
              <a:rPr lang="sk-SK" sz="1100" dirty="0" err="1"/>
              <a:t>és</a:t>
            </a:r>
            <a:r>
              <a:rPr lang="sk-SK" sz="1100" dirty="0"/>
              <a:t> </a:t>
            </a:r>
            <a:r>
              <a:rPr lang="sk-SK" sz="1100" dirty="0" err="1"/>
              <a:t>Nyékvárkonyban</a:t>
            </a:r>
            <a:r>
              <a:rPr lang="sk-SK" sz="1100" dirty="0"/>
              <a:t> a </a:t>
            </a:r>
            <a:r>
              <a:rPr lang="sk-SK" sz="1100" dirty="0" err="1"/>
              <a:t>kisebbsegi</a:t>
            </a:r>
            <a:r>
              <a:rPr lang="sk-SK" sz="1100" dirty="0"/>
              <a:t> </a:t>
            </a:r>
            <a:r>
              <a:rPr lang="sk-SK" sz="1100" dirty="0" err="1"/>
              <a:t>nyelvhasználati</a:t>
            </a:r>
            <a:r>
              <a:rPr lang="sk-SK" sz="1100" dirty="0"/>
              <a:t> </a:t>
            </a:r>
            <a:r>
              <a:rPr lang="sk-SK" sz="1100" dirty="0" err="1"/>
              <a:t>törveny</a:t>
            </a:r>
            <a:r>
              <a:rPr lang="sk-SK" sz="1100" dirty="0"/>
              <a:t> </a:t>
            </a:r>
            <a:r>
              <a:rPr lang="sk-SK" sz="1100" dirty="0" err="1"/>
              <a:t>érvénybelépese</a:t>
            </a:r>
            <a:r>
              <a:rPr lang="sk-SK" sz="1100" dirty="0"/>
              <a:t> </a:t>
            </a:r>
            <a:r>
              <a:rPr lang="sk-SK" sz="1100" dirty="0" err="1"/>
              <a:t>óta</a:t>
            </a:r>
            <a:r>
              <a:rPr lang="sk-SK" sz="1100" dirty="0"/>
              <a:t>). IN: </a:t>
            </a:r>
            <a:r>
              <a:rPr lang="sk-SK" sz="1100" dirty="0" err="1"/>
              <a:t>Tanulmányok</a:t>
            </a:r>
            <a:r>
              <a:rPr lang="sk-SK" sz="1100" dirty="0"/>
              <a:t> a </a:t>
            </a:r>
            <a:r>
              <a:rPr lang="sk-SK" sz="1100" dirty="0" err="1"/>
              <a:t>ketnyelvűsegről</a:t>
            </a:r>
            <a:r>
              <a:rPr lang="sk-SK" sz="1100" dirty="0"/>
              <a:t>. Pozsony: </a:t>
            </a:r>
            <a:r>
              <a:rPr lang="sk-SK" sz="1100" dirty="0" err="1"/>
              <a:t>Kalligram</a:t>
            </a:r>
            <a:r>
              <a:rPr lang="sk-SK" sz="1100" dirty="0"/>
              <a:t> 34 – 56.</a:t>
            </a:r>
          </a:p>
          <a:p>
            <a:pPr marL="177800" indent="-177800">
              <a:lnSpc>
                <a:spcPct val="120000"/>
              </a:lnSpc>
              <a:spcBef>
                <a:spcPts val="0"/>
              </a:spcBef>
              <a:buNone/>
            </a:pPr>
            <a:r>
              <a:rPr lang="sk-SK" sz="1100" dirty="0"/>
              <a:t>MENYHÁRT József 2012: </a:t>
            </a:r>
            <a:r>
              <a:rPr lang="sk-SK" sz="1100" dirty="0" err="1"/>
              <a:t>Ask</a:t>
            </a:r>
            <a:r>
              <a:rPr lang="sk-SK" sz="1100" dirty="0"/>
              <a:t> </a:t>
            </a:r>
            <a:r>
              <a:rPr lang="sk-SK" sz="1100" dirty="0" err="1"/>
              <a:t>us</a:t>
            </a:r>
            <a:r>
              <a:rPr lang="sk-SK" sz="1100" dirty="0"/>
              <a:t> and </a:t>
            </a:r>
            <a:r>
              <a:rPr lang="sk-SK" sz="1100" dirty="0" err="1"/>
              <a:t>we’ll</a:t>
            </a:r>
            <a:r>
              <a:rPr lang="sk-SK" sz="1100" dirty="0"/>
              <a:t> </a:t>
            </a:r>
            <a:r>
              <a:rPr lang="sk-SK" sz="1100" dirty="0" err="1"/>
              <a:t>respond</a:t>
            </a:r>
            <a:r>
              <a:rPr lang="sk-SK" sz="1100" dirty="0"/>
              <a:t>: A </a:t>
            </a:r>
            <a:r>
              <a:rPr lang="sk-SK" sz="1100" dirty="0" err="1"/>
              <a:t>language</a:t>
            </a:r>
            <a:r>
              <a:rPr lang="sk-SK" sz="1100" dirty="0"/>
              <a:t> </a:t>
            </a:r>
            <a:r>
              <a:rPr lang="sk-SK" sz="1100" dirty="0" err="1"/>
              <a:t>rights</a:t>
            </a:r>
            <a:r>
              <a:rPr lang="sk-SK" sz="1100" dirty="0"/>
              <a:t> </a:t>
            </a:r>
            <a:r>
              <a:rPr lang="sk-SK" sz="1100" dirty="0" err="1"/>
              <a:t>hotline</a:t>
            </a:r>
            <a:r>
              <a:rPr lang="sk-SK" sz="1100" dirty="0"/>
              <a:t> in Slovakia. IN: </a:t>
            </a:r>
            <a:r>
              <a:rPr lang="sk-SK" sz="1100" dirty="0" err="1"/>
              <a:t>Language</a:t>
            </a:r>
            <a:r>
              <a:rPr lang="sk-SK" sz="1100" dirty="0"/>
              <a:t>, </a:t>
            </a:r>
            <a:r>
              <a:rPr lang="sk-SK" sz="1100" dirty="0" err="1"/>
              <a:t>policy</a:t>
            </a:r>
            <a:r>
              <a:rPr lang="sk-SK" sz="1100" dirty="0"/>
              <a:t>, </a:t>
            </a:r>
            <a:r>
              <a:rPr lang="sk-SK" sz="1100" dirty="0" err="1"/>
              <a:t>dialect</a:t>
            </a:r>
            <a:r>
              <a:rPr lang="sk-SK" sz="1100" dirty="0"/>
              <a:t> and </a:t>
            </a:r>
            <a:r>
              <a:rPr lang="sk-SK" sz="1100" dirty="0" err="1"/>
              <a:t>bilingualism</a:t>
            </a:r>
            <a:r>
              <a:rPr lang="sk-SK" sz="1100" dirty="0"/>
              <a:t>. A </a:t>
            </a:r>
            <a:r>
              <a:rPr lang="sk-SK" sz="1100" dirty="0" err="1"/>
              <a:t>focus</a:t>
            </a:r>
            <a:r>
              <a:rPr lang="sk-SK" sz="1100" dirty="0"/>
              <a:t> on </a:t>
            </a:r>
            <a:r>
              <a:rPr lang="sk-SK" sz="1100" dirty="0" err="1"/>
              <a:t>Hungarian</a:t>
            </a:r>
            <a:r>
              <a:rPr lang="sk-SK" sz="1100" dirty="0"/>
              <a:t> </a:t>
            </a:r>
            <a:r>
              <a:rPr lang="sk-SK" sz="1100" dirty="0" err="1"/>
              <a:t>language</a:t>
            </a:r>
            <a:r>
              <a:rPr lang="sk-SK" sz="1100" dirty="0"/>
              <a:t> </a:t>
            </a:r>
            <a:r>
              <a:rPr lang="sk-SK" sz="1100" dirty="0" err="1"/>
              <a:t>use</a:t>
            </a:r>
            <a:r>
              <a:rPr lang="sk-SK" sz="1100" dirty="0"/>
              <a:t> in Slovakia 2. </a:t>
            </a:r>
            <a:r>
              <a:rPr lang="sk-SK" sz="1100" dirty="0" err="1"/>
              <a:t>Institute</a:t>
            </a:r>
            <a:r>
              <a:rPr lang="sk-SK" sz="1100" dirty="0"/>
              <a:t> </a:t>
            </a:r>
            <a:r>
              <a:rPr lang="sk-SK" sz="1100" dirty="0" err="1"/>
              <a:t>for</a:t>
            </a:r>
            <a:r>
              <a:rPr lang="sk-SK" sz="1100" dirty="0"/>
              <a:t> Minority </a:t>
            </a:r>
            <a:r>
              <a:rPr lang="sk-SK" sz="1100" dirty="0" err="1"/>
              <a:t>Studies</a:t>
            </a:r>
            <a:r>
              <a:rPr lang="sk-SK" sz="1100" dirty="0"/>
              <a:t>, Centre </a:t>
            </a:r>
            <a:r>
              <a:rPr lang="sk-SK" sz="1100" dirty="0" err="1"/>
              <a:t>for</a:t>
            </a:r>
            <a:r>
              <a:rPr lang="sk-SK" sz="1100" dirty="0"/>
              <a:t> </a:t>
            </a:r>
            <a:r>
              <a:rPr lang="sk-SK" sz="1100" dirty="0" err="1"/>
              <a:t>Social</a:t>
            </a:r>
            <a:r>
              <a:rPr lang="sk-SK" sz="1100" dirty="0"/>
              <a:t> </a:t>
            </a:r>
            <a:r>
              <a:rPr lang="sk-SK" sz="1100" dirty="0" err="1"/>
              <a:t>Sciences</a:t>
            </a:r>
            <a:r>
              <a:rPr lang="sk-SK" sz="1100" dirty="0"/>
              <a:t>, </a:t>
            </a:r>
            <a:r>
              <a:rPr lang="sk-SK" sz="1100" dirty="0" err="1"/>
              <a:t>Hungarian</a:t>
            </a:r>
            <a:r>
              <a:rPr lang="sk-SK" sz="1100" dirty="0"/>
              <a:t> </a:t>
            </a:r>
            <a:r>
              <a:rPr lang="sk-SK" sz="1100" dirty="0" err="1"/>
              <a:t>Academy</a:t>
            </a:r>
            <a:r>
              <a:rPr lang="sk-SK" sz="1100" dirty="0"/>
              <a:t> of </a:t>
            </a:r>
            <a:r>
              <a:rPr lang="sk-SK" sz="1100" dirty="0" err="1"/>
              <a:t>Scuences</a:t>
            </a:r>
            <a:r>
              <a:rPr lang="sk-SK" sz="1100" dirty="0"/>
              <a:t>. 39 – 52.</a:t>
            </a:r>
          </a:p>
          <a:p>
            <a:pPr marL="177800" indent="-177800">
              <a:lnSpc>
                <a:spcPct val="120000"/>
              </a:lnSpc>
              <a:spcBef>
                <a:spcPts val="0"/>
              </a:spcBef>
              <a:buNone/>
            </a:pPr>
            <a:r>
              <a:rPr lang="sk-SK" sz="1100" dirty="0"/>
              <a:t>MESTHRIE, </a:t>
            </a:r>
            <a:r>
              <a:rPr lang="sk-SK" sz="1100" dirty="0" err="1"/>
              <a:t>Rajend</a:t>
            </a:r>
            <a:r>
              <a:rPr lang="sk-SK" sz="1100" dirty="0"/>
              <a:t> – SWANN, </a:t>
            </a:r>
            <a:r>
              <a:rPr lang="sk-SK" sz="1100" dirty="0" err="1"/>
              <a:t>Joan</a:t>
            </a:r>
            <a:r>
              <a:rPr lang="sk-SK" sz="1100" dirty="0"/>
              <a:t> – DEUMERT, </a:t>
            </a:r>
            <a:r>
              <a:rPr lang="sk-SK" sz="1100" dirty="0" err="1"/>
              <a:t>Ana</a:t>
            </a:r>
            <a:r>
              <a:rPr lang="sk-SK" sz="1100" dirty="0"/>
              <a:t> – LEAP, William L.: 2013: </a:t>
            </a:r>
            <a:r>
              <a:rPr lang="sk-SK" sz="1100" dirty="0" err="1"/>
              <a:t>Introducing</a:t>
            </a:r>
            <a:r>
              <a:rPr lang="sk-SK" sz="1100" dirty="0"/>
              <a:t> </a:t>
            </a:r>
            <a:r>
              <a:rPr lang="sk-SK" sz="1100" dirty="0" err="1"/>
              <a:t>Sociolinguistics</a:t>
            </a:r>
            <a:r>
              <a:rPr lang="sk-SK" sz="1100" dirty="0"/>
              <a:t>. </a:t>
            </a:r>
            <a:r>
              <a:rPr lang="sk-SK" sz="1100" dirty="0" err="1"/>
              <a:t>Edinburgh</a:t>
            </a:r>
            <a:r>
              <a:rPr lang="sk-SK" sz="1100" dirty="0"/>
              <a:t>: </a:t>
            </a:r>
            <a:r>
              <a:rPr lang="sk-SK" sz="1100" dirty="0" err="1"/>
              <a:t>Edinburgh</a:t>
            </a:r>
            <a:r>
              <a:rPr lang="sk-SK" sz="1100" dirty="0"/>
              <a:t> </a:t>
            </a:r>
            <a:r>
              <a:rPr lang="sk-SK" sz="1100" dirty="0" err="1"/>
              <a:t>University</a:t>
            </a:r>
            <a:r>
              <a:rPr lang="sk-SK" sz="1100" dirty="0"/>
              <a:t> Press. 309 – 343, 371 – 406.</a:t>
            </a:r>
          </a:p>
          <a:p>
            <a:pPr marL="177800" indent="-177800">
              <a:lnSpc>
                <a:spcPct val="120000"/>
              </a:lnSpc>
              <a:spcBef>
                <a:spcPts val="0"/>
              </a:spcBef>
              <a:buNone/>
            </a:pPr>
            <a:r>
              <a:rPr lang="sk-SK" sz="1100" dirty="0"/>
              <a:t>MISAD Katalin 2011: A </a:t>
            </a:r>
            <a:r>
              <a:rPr lang="sk-SK" sz="1100" dirty="0" err="1"/>
              <a:t>magyar</a:t>
            </a:r>
            <a:r>
              <a:rPr lang="sk-SK" sz="1100" dirty="0"/>
              <a:t> </a:t>
            </a:r>
            <a:r>
              <a:rPr lang="sk-SK" sz="1100" dirty="0" err="1"/>
              <a:t>mint</a:t>
            </a:r>
            <a:r>
              <a:rPr lang="sk-SK" sz="1100" dirty="0"/>
              <a:t> </a:t>
            </a:r>
            <a:r>
              <a:rPr lang="sk-SK" sz="1100" dirty="0" err="1"/>
              <a:t>kisebbségi</a:t>
            </a:r>
            <a:r>
              <a:rPr lang="sk-SK" sz="1100" dirty="0"/>
              <a:t> </a:t>
            </a:r>
            <a:r>
              <a:rPr lang="sk-SK" sz="1100" dirty="0" err="1"/>
              <a:t>nyelv</a:t>
            </a:r>
            <a:r>
              <a:rPr lang="sk-SK" sz="1100" dirty="0"/>
              <a:t> </a:t>
            </a:r>
            <a:r>
              <a:rPr lang="sk-SK" sz="1100" dirty="0" err="1"/>
              <a:t>használatának</a:t>
            </a:r>
            <a:r>
              <a:rPr lang="sk-SK" sz="1100" dirty="0"/>
              <a:t> </a:t>
            </a:r>
            <a:r>
              <a:rPr lang="sk-SK" sz="1100" dirty="0" err="1"/>
              <a:t>gyakorlása</a:t>
            </a:r>
            <a:r>
              <a:rPr lang="sk-SK" sz="1100" dirty="0"/>
              <a:t> a </a:t>
            </a:r>
            <a:r>
              <a:rPr lang="sk-SK" sz="1100" dirty="0" err="1"/>
              <a:t>hivatalos</a:t>
            </a:r>
            <a:r>
              <a:rPr lang="sk-SK" sz="1100" dirty="0"/>
              <a:t> </a:t>
            </a:r>
            <a:r>
              <a:rPr lang="sk-SK" sz="1100" dirty="0" err="1"/>
              <a:t>érintkezésben</a:t>
            </a:r>
            <a:r>
              <a:rPr lang="sk-SK" sz="1100" dirty="0"/>
              <a:t>. IN: </a:t>
            </a:r>
            <a:r>
              <a:rPr lang="sk-SK" sz="1100" dirty="0" err="1"/>
              <a:t>Magyarok</a:t>
            </a:r>
            <a:r>
              <a:rPr lang="sk-SK" sz="1100" dirty="0"/>
              <a:t> </a:t>
            </a:r>
            <a:r>
              <a:rPr lang="sk-SK" sz="1100" dirty="0" err="1"/>
              <a:t>Szlovákiában</a:t>
            </a:r>
            <a:r>
              <a:rPr lang="sk-SK" sz="1100" dirty="0"/>
              <a:t> VII. </a:t>
            </a:r>
            <a:r>
              <a:rPr lang="sk-SK" sz="1100" dirty="0" err="1"/>
              <a:t>Nyelv</a:t>
            </a:r>
            <a:r>
              <a:rPr lang="sk-SK" sz="1100" dirty="0"/>
              <a:t>. </a:t>
            </a:r>
            <a:r>
              <a:rPr lang="sk-SK" sz="1100" dirty="0" err="1"/>
              <a:t>Somorja</a:t>
            </a:r>
            <a:r>
              <a:rPr lang="sk-SK" sz="1100" dirty="0"/>
              <a:t>: Fórum </a:t>
            </a:r>
            <a:r>
              <a:rPr lang="sk-SK" sz="1100" dirty="0" err="1"/>
              <a:t>Kisebbségkutató</a:t>
            </a:r>
            <a:r>
              <a:rPr lang="sk-SK" sz="1100" dirty="0"/>
              <a:t> </a:t>
            </a:r>
            <a:r>
              <a:rPr lang="sk-SK" sz="1100" dirty="0" err="1"/>
              <a:t>Intézet</a:t>
            </a:r>
            <a:r>
              <a:rPr lang="sk-SK" sz="1100" dirty="0"/>
              <a:t>. 39 – 54. </a:t>
            </a:r>
          </a:p>
          <a:p>
            <a:pPr marL="177800" indent="-177800">
              <a:lnSpc>
                <a:spcPct val="120000"/>
              </a:lnSpc>
              <a:spcBef>
                <a:spcPts val="0"/>
              </a:spcBef>
              <a:buNone/>
            </a:pPr>
            <a:r>
              <a:rPr lang="sk-SK" sz="1100" dirty="0"/>
              <a:t>MISAD Katalin 2017: A </a:t>
            </a:r>
            <a:r>
              <a:rPr lang="sk-SK" sz="1100" dirty="0" err="1"/>
              <a:t>szlovákiai</a:t>
            </a:r>
            <a:r>
              <a:rPr lang="sk-SK" sz="1100" dirty="0"/>
              <a:t> </a:t>
            </a:r>
            <a:r>
              <a:rPr lang="sk-SK" sz="1100" dirty="0" err="1"/>
              <a:t>kisebbségek</a:t>
            </a:r>
            <a:r>
              <a:rPr lang="sk-SK" sz="1100" dirty="0"/>
              <a:t> </a:t>
            </a:r>
            <a:r>
              <a:rPr lang="sk-SK" sz="1100" dirty="0" err="1"/>
              <a:t>anyanyelvhasználatának</a:t>
            </a:r>
            <a:r>
              <a:rPr lang="sk-SK" sz="1100" dirty="0"/>
              <a:t> </a:t>
            </a:r>
            <a:r>
              <a:rPr lang="sk-SK" sz="1100" dirty="0" err="1"/>
              <a:t>lehetőségei</a:t>
            </a:r>
            <a:r>
              <a:rPr lang="sk-SK" sz="1100" dirty="0"/>
              <a:t> a </a:t>
            </a:r>
            <a:r>
              <a:rPr lang="sk-SK" sz="1100" dirty="0" err="1"/>
              <a:t>hivatalos</a:t>
            </a:r>
            <a:r>
              <a:rPr lang="sk-SK" sz="1100" dirty="0"/>
              <a:t> </a:t>
            </a:r>
            <a:r>
              <a:rPr lang="sk-SK" sz="1100" dirty="0" err="1"/>
              <a:t>érintkezés</a:t>
            </a:r>
            <a:r>
              <a:rPr lang="sk-SK" sz="1100" dirty="0"/>
              <a:t> </a:t>
            </a:r>
            <a:r>
              <a:rPr lang="sk-SK" sz="1100" dirty="0" err="1"/>
              <a:t>során</a:t>
            </a:r>
            <a:r>
              <a:rPr lang="sk-SK" sz="1100" dirty="0"/>
              <a:t> IN: NOVA POSONIENSIA VII. Zborník Katedry maďarského jazyka a literatúry FF UK. Pozsony: </a:t>
            </a:r>
            <a:r>
              <a:rPr lang="sk-SK" sz="1100" dirty="0" err="1"/>
              <a:t>Szencz</a:t>
            </a:r>
            <a:r>
              <a:rPr lang="sk-SK" sz="1100" dirty="0"/>
              <a:t> Molnár Albert </a:t>
            </a:r>
            <a:r>
              <a:rPr lang="sk-SK" sz="1100" dirty="0" err="1"/>
              <a:t>Egyesület</a:t>
            </a:r>
            <a:r>
              <a:rPr lang="sk-SK" sz="1100" dirty="0"/>
              <a:t>. 33 – 52.</a:t>
            </a:r>
          </a:p>
          <a:p>
            <a:pPr marL="177800" indent="-177800">
              <a:lnSpc>
                <a:spcPct val="120000"/>
              </a:lnSpc>
              <a:spcBef>
                <a:spcPts val="0"/>
              </a:spcBef>
              <a:buNone/>
            </a:pPr>
            <a:r>
              <a:rPr lang="sk-SK" sz="1100" dirty="0"/>
              <a:t>MOLNÁR SATINSKÁ, Lucia 2017. Súčasný slovenský </a:t>
            </a:r>
            <a:r>
              <a:rPr lang="sk-SK" sz="1100" dirty="0" err="1"/>
              <a:t>diskurz</a:t>
            </a:r>
            <a:r>
              <a:rPr lang="sk-SK" sz="1100" dirty="0"/>
              <a:t> o prepise uhorských mien u používateľov. IN: Aktuálne otázky slovenského jazyka. Bratislava: Jazykovedný ústav Ľ. Štúra SAV – Slovak </a:t>
            </a:r>
            <a:r>
              <a:rPr lang="sk-SK" sz="1100" dirty="0" err="1"/>
              <a:t>Academic</a:t>
            </a:r>
            <a:r>
              <a:rPr lang="sk-SK" sz="1100" dirty="0"/>
              <a:t> Press. 145 – 154. </a:t>
            </a:r>
          </a:p>
          <a:p>
            <a:pPr marL="177800" indent="-177800">
              <a:lnSpc>
                <a:spcPct val="120000"/>
              </a:lnSpc>
              <a:spcBef>
                <a:spcPts val="0"/>
              </a:spcBef>
              <a:buNone/>
            </a:pPr>
            <a:r>
              <a:rPr lang="sk-SK" sz="1100" dirty="0"/>
              <a:t>MOLNÁR SATINSKÁ, Lucia 2017: Jazyková norma z hľadiska konfliktu predstáv o jazyku Bratislavy a vidieka. IN: Jazyk a jazykoveda v pohybe II. Bratislava: VEDA. 217 – 223. </a:t>
            </a:r>
          </a:p>
          <a:p>
            <a:pPr marL="177800" indent="-177800">
              <a:lnSpc>
                <a:spcPct val="120000"/>
              </a:lnSpc>
              <a:spcBef>
                <a:spcPts val="0"/>
              </a:spcBef>
              <a:buNone/>
            </a:pPr>
            <a:r>
              <a:rPr lang="sk-SK" sz="1100" dirty="0"/>
              <a:t>NEKVAPIL, </a:t>
            </a:r>
            <a:r>
              <a:rPr lang="sk-SK" sz="1100" dirty="0" err="1"/>
              <a:t>Jiří</a:t>
            </a:r>
            <a:r>
              <a:rPr lang="sk-SK" sz="1100" dirty="0"/>
              <a:t> 2006: </a:t>
            </a:r>
            <a:r>
              <a:rPr lang="sk-SK" sz="1100" dirty="0" err="1"/>
              <a:t>From</a:t>
            </a:r>
            <a:r>
              <a:rPr lang="sk-SK" sz="1100" dirty="0"/>
              <a:t> </a:t>
            </a:r>
            <a:r>
              <a:rPr lang="sk-SK" sz="1100" dirty="0" err="1"/>
              <a:t>language</a:t>
            </a:r>
            <a:r>
              <a:rPr lang="sk-SK" sz="1100" dirty="0"/>
              <a:t> </a:t>
            </a:r>
            <a:r>
              <a:rPr lang="sk-SK" sz="1100" dirty="0" err="1"/>
              <a:t>planning</a:t>
            </a:r>
            <a:r>
              <a:rPr lang="sk-SK" sz="1100" dirty="0"/>
              <a:t> to </a:t>
            </a:r>
            <a:r>
              <a:rPr lang="sk-SK" sz="1100" dirty="0" err="1"/>
              <a:t>language</a:t>
            </a:r>
            <a:r>
              <a:rPr lang="sk-SK" sz="1100" dirty="0"/>
              <a:t> management. IN: </a:t>
            </a:r>
            <a:r>
              <a:rPr lang="sk-SK" sz="1100" dirty="0" err="1"/>
              <a:t>Sociolinguistica</a:t>
            </a:r>
            <a:r>
              <a:rPr lang="sk-SK" sz="1100" dirty="0"/>
              <a:t>: </a:t>
            </a:r>
            <a:r>
              <a:rPr lang="sk-SK" sz="1100" dirty="0" err="1"/>
              <a:t>Internationales</a:t>
            </a:r>
            <a:r>
              <a:rPr lang="sk-SK" sz="1100" dirty="0"/>
              <a:t> </a:t>
            </a:r>
            <a:r>
              <a:rPr lang="sk-SK" sz="1100" dirty="0" err="1"/>
              <a:t>Jahrbuch</a:t>
            </a:r>
            <a:r>
              <a:rPr lang="sk-SK" sz="1100" dirty="0"/>
              <a:t> </a:t>
            </a:r>
            <a:r>
              <a:rPr lang="sk-SK" sz="1100" dirty="0" err="1"/>
              <a:t>für</a:t>
            </a:r>
            <a:r>
              <a:rPr lang="sk-SK" sz="1100" dirty="0"/>
              <a:t> </a:t>
            </a:r>
            <a:r>
              <a:rPr lang="sk-SK" sz="1100" dirty="0" err="1"/>
              <a:t>europäische</a:t>
            </a:r>
            <a:r>
              <a:rPr lang="sk-SK" sz="1100" dirty="0"/>
              <a:t> </a:t>
            </a:r>
            <a:r>
              <a:rPr lang="sk-SK" sz="1100" dirty="0" err="1"/>
              <a:t>Soziolinguistik</a:t>
            </a:r>
            <a:r>
              <a:rPr lang="sk-SK" sz="1100" dirty="0"/>
              <a:t> 20. 92 – 104.</a:t>
            </a:r>
          </a:p>
          <a:p>
            <a:pPr marL="177800" indent="-177800">
              <a:lnSpc>
                <a:spcPct val="120000"/>
              </a:lnSpc>
              <a:spcBef>
                <a:spcPts val="0"/>
              </a:spcBef>
              <a:buNone/>
            </a:pPr>
            <a:r>
              <a:rPr lang="sk-SK" sz="1100" dirty="0"/>
              <a:t>NEKVAPIL, </a:t>
            </a:r>
            <a:r>
              <a:rPr lang="sk-SK" sz="1100" dirty="0" err="1"/>
              <a:t>Jiří</a:t>
            </a:r>
            <a:r>
              <a:rPr lang="sk-SK" sz="1100" dirty="0"/>
              <a:t> 2009: </a:t>
            </a:r>
            <a:r>
              <a:rPr lang="sk-SK" sz="1100" dirty="0" err="1"/>
              <a:t>The</a:t>
            </a:r>
            <a:r>
              <a:rPr lang="sk-SK" sz="1100" dirty="0"/>
              <a:t> </a:t>
            </a:r>
            <a:r>
              <a:rPr lang="sk-SK" sz="1100" dirty="0" err="1"/>
              <a:t>integrative</a:t>
            </a:r>
            <a:r>
              <a:rPr lang="sk-SK" sz="1100" dirty="0"/>
              <a:t> </a:t>
            </a:r>
            <a:r>
              <a:rPr lang="sk-SK" sz="1100" dirty="0" err="1"/>
              <a:t>potential</a:t>
            </a:r>
            <a:r>
              <a:rPr lang="sk-SK" sz="1100" dirty="0"/>
              <a:t> of </a:t>
            </a:r>
            <a:r>
              <a:rPr lang="sk-SK" sz="1100" dirty="0" err="1"/>
              <a:t>language</a:t>
            </a:r>
            <a:r>
              <a:rPr lang="sk-SK" sz="1100" dirty="0"/>
              <a:t> management </a:t>
            </a:r>
            <a:r>
              <a:rPr lang="sk-SK" sz="1100" dirty="0" err="1"/>
              <a:t>theory</a:t>
            </a:r>
            <a:r>
              <a:rPr lang="sk-SK" sz="1100" dirty="0"/>
              <a:t>. IN: </a:t>
            </a:r>
            <a:r>
              <a:rPr lang="sk-SK" sz="1100" dirty="0" err="1"/>
              <a:t>Language</a:t>
            </a:r>
            <a:r>
              <a:rPr lang="sk-SK" sz="1100" dirty="0"/>
              <a:t> management in </a:t>
            </a:r>
            <a:r>
              <a:rPr lang="sk-SK" sz="1100" dirty="0" err="1"/>
              <a:t>contact</a:t>
            </a:r>
            <a:r>
              <a:rPr lang="sk-SK" sz="1100" dirty="0"/>
              <a:t> </a:t>
            </a:r>
            <a:r>
              <a:rPr lang="sk-SK" sz="1100" dirty="0" err="1"/>
              <a:t>situations</a:t>
            </a:r>
            <a:r>
              <a:rPr lang="sk-SK" sz="1100" dirty="0"/>
              <a:t>: </a:t>
            </a:r>
            <a:r>
              <a:rPr lang="sk-SK" sz="1100" dirty="0" err="1"/>
              <a:t>Perspectives</a:t>
            </a:r>
            <a:r>
              <a:rPr lang="sk-SK" sz="1100" dirty="0"/>
              <a:t> </a:t>
            </a:r>
            <a:r>
              <a:rPr lang="sk-SK" sz="1100" dirty="0" err="1"/>
              <a:t>from</a:t>
            </a:r>
            <a:r>
              <a:rPr lang="sk-SK" sz="1100" dirty="0"/>
              <a:t> </a:t>
            </a:r>
            <a:r>
              <a:rPr lang="sk-SK" sz="1100" dirty="0" err="1"/>
              <a:t>three</a:t>
            </a:r>
            <a:r>
              <a:rPr lang="sk-SK" sz="1100" dirty="0"/>
              <a:t> </a:t>
            </a:r>
            <a:r>
              <a:rPr lang="sk-SK" sz="1100" dirty="0" err="1"/>
              <a:t>continents</a:t>
            </a:r>
            <a:r>
              <a:rPr lang="sk-SK" sz="1100" dirty="0"/>
              <a:t> 1–11. Frankfurt </a:t>
            </a:r>
            <a:r>
              <a:rPr lang="sk-SK" sz="1100" dirty="0" err="1"/>
              <a:t>am</a:t>
            </a:r>
            <a:r>
              <a:rPr lang="sk-SK" sz="1100" dirty="0"/>
              <a:t> </a:t>
            </a:r>
            <a:r>
              <a:rPr lang="sk-SK" sz="1100" dirty="0" err="1"/>
              <a:t>Main</a:t>
            </a:r>
            <a:r>
              <a:rPr lang="sk-SK" sz="1100" dirty="0"/>
              <a:t>: Peter </a:t>
            </a:r>
            <a:r>
              <a:rPr lang="sk-SK" sz="1100" dirty="0" err="1"/>
              <a:t>Lang</a:t>
            </a:r>
            <a:r>
              <a:rPr lang="sk-SK" sz="1100" dirty="0"/>
              <a:t>.</a:t>
            </a:r>
          </a:p>
          <a:p>
            <a:pPr marL="177800" indent="-177800">
              <a:lnSpc>
                <a:spcPct val="120000"/>
              </a:lnSpc>
              <a:spcBef>
                <a:spcPts val="0"/>
              </a:spcBef>
              <a:buNone/>
            </a:pPr>
            <a:r>
              <a:rPr lang="sk-SK" sz="1100" dirty="0"/>
              <a:t>NEUSTUPNÝ, </a:t>
            </a:r>
            <a:r>
              <a:rPr lang="sk-SK" sz="1100" dirty="0" err="1"/>
              <a:t>Jiří</a:t>
            </a:r>
            <a:r>
              <a:rPr lang="sk-SK" sz="1100" dirty="0"/>
              <a:t> V. 2006: </a:t>
            </a:r>
            <a:r>
              <a:rPr lang="sk-SK" sz="1100" dirty="0" err="1"/>
              <a:t>From</a:t>
            </a:r>
            <a:r>
              <a:rPr lang="sk-SK" sz="1100" dirty="0"/>
              <a:t> </a:t>
            </a:r>
            <a:r>
              <a:rPr lang="sk-SK" sz="1100" dirty="0" err="1"/>
              <a:t>Language</a:t>
            </a:r>
            <a:r>
              <a:rPr lang="sk-SK" sz="1100" dirty="0"/>
              <a:t> </a:t>
            </a:r>
            <a:r>
              <a:rPr lang="sk-SK" sz="1100" dirty="0" err="1"/>
              <a:t>Planning</a:t>
            </a:r>
            <a:r>
              <a:rPr lang="sk-SK" sz="1100" dirty="0"/>
              <a:t> to </a:t>
            </a:r>
            <a:r>
              <a:rPr lang="sk-SK" sz="1100" dirty="0" err="1"/>
              <a:t>Language</a:t>
            </a:r>
            <a:r>
              <a:rPr lang="sk-SK" sz="1100" dirty="0"/>
              <a:t> Management. IN: </a:t>
            </a:r>
            <a:r>
              <a:rPr lang="sk-SK" sz="1100" dirty="0" err="1"/>
              <a:t>Sociolinguistica</a:t>
            </a:r>
            <a:r>
              <a:rPr lang="sk-SK" sz="1100" dirty="0"/>
              <a:t> 20. 92 – 104.</a:t>
            </a:r>
          </a:p>
          <a:p>
            <a:endParaRPr lang="sk-SK" sz="1100" dirty="0"/>
          </a:p>
        </p:txBody>
      </p:sp>
    </p:spTree>
    <p:extLst>
      <p:ext uri="{BB962C8B-B14F-4D97-AF65-F5344CB8AC3E}">
        <p14:creationId xmlns:p14="http://schemas.microsoft.com/office/powerpoint/2010/main" val="1690530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508000"/>
            <a:ext cx="10515600" cy="5668963"/>
          </a:xfrm>
        </p:spPr>
        <p:txBody>
          <a:bodyPr>
            <a:noAutofit/>
          </a:bodyPr>
          <a:lstStyle/>
          <a:p>
            <a:pPr marL="177800" indent="-177800">
              <a:lnSpc>
                <a:spcPct val="120000"/>
              </a:lnSpc>
              <a:spcBef>
                <a:spcPts val="0"/>
              </a:spcBef>
              <a:buNone/>
            </a:pPr>
            <a:r>
              <a:rPr lang="sk-SK" sz="1100" dirty="0"/>
              <a:t>ONDREJOVIČ, Slavomír 2008: Jazyk, veda o jazyku, societa. Sociolingvistické etudy. Bratislava: VEDA. 119 – 160.</a:t>
            </a:r>
          </a:p>
          <a:p>
            <a:pPr marL="177800" indent="-177800">
              <a:lnSpc>
                <a:spcPct val="120000"/>
              </a:lnSpc>
              <a:spcBef>
                <a:spcPts val="0"/>
              </a:spcBef>
              <a:buNone/>
            </a:pPr>
            <a:r>
              <a:rPr lang="sk-SK" sz="1100" dirty="0"/>
              <a:t>ONDREJOVIČ, Slavomír 2009: Slovenčina – skleníková rastlina? In: Slovo. Tvorba. Dynamickosť. Bratislava: VEDA. 38 – 41.</a:t>
            </a:r>
          </a:p>
          <a:p>
            <a:pPr marL="177800" indent="-177800">
              <a:lnSpc>
                <a:spcPct val="120000"/>
              </a:lnSpc>
              <a:spcBef>
                <a:spcPts val="0"/>
              </a:spcBef>
              <a:buNone/>
            </a:pPr>
            <a:r>
              <a:rPr lang="sk-SK" sz="1100" dirty="0"/>
              <a:t>ONDREJOVIČ, Slavomír 2010a: K niektorým výzvam a petíciám na ochranu slovenského jazyka. IN: Jazykovedný časopis 2010/1, Bratislava: Slovak </a:t>
            </a:r>
            <a:r>
              <a:rPr lang="sk-SK" sz="1100" dirty="0" err="1"/>
              <a:t>Academic</a:t>
            </a:r>
            <a:r>
              <a:rPr lang="sk-SK" sz="1100" dirty="0"/>
              <a:t> Press. 5 – 13. </a:t>
            </a:r>
          </a:p>
          <a:p>
            <a:pPr marL="177800" indent="-177800">
              <a:lnSpc>
                <a:spcPct val="120000"/>
              </a:lnSpc>
              <a:spcBef>
                <a:spcPts val="0"/>
              </a:spcBef>
              <a:buNone/>
            </a:pPr>
            <a:r>
              <a:rPr lang="sk-SK" sz="1100" dirty="0"/>
              <a:t>ONDREJOVIČ, Slavomír 2010b: Niekoľko poznámok k novele zákona o štátnom jazyku na Slovensku. IN: Kontexty identity. Jubilejný zborník na </a:t>
            </a:r>
            <a:r>
              <a:rPr lang="sk-SK" sz="1100" dirty="0" err="1"/>
              <a:t>počesť</a:t>
            </a:r>
            <a:r>
              <a:rPr lang="sk-SK" sz="1100" dirty="0"/>
              <a:t> Anny </a:t>
            </a:r>
            <a:r>
              <a:rPr lang="sk-SK" sz="1100" dirty="0" err="1"/>
              <a:t>Divičanovej</a:t>
            </a:r>
            <a:r>
              <a:rPr lang="sk-SK" sz="1100" dirty="0"/>
              <a:t> – </a:t>
            </a:r>
            <a:r>
              <a:rPr lang="sk-SK" sz="1100" dirty="0" err="1"/>
              <a:t>Az</a:t>
            </a:r>
            <a:r>
              <a:rPr lang="sk-SK" sz="1100" dirty="0"/>
              <a:t> </a:t>
            </a:r>
            <a:r>
              <a:rPr lang="sk-SK" sz="1100" dirty="0" err="1"/>
              <a:t>identitás</a:t>
            </a:r>
            <a:r>
              <a:rPr lang="sk-SK" sz="1100" dirty="0"/>
              <a:t> </a:t>
            </a:r>
            <a:r>
              <a:rPr lang="sk-SK" sz="1100" dirty="0" err="1"/>
              <a:t>kontextusai</a:t>
            </a:r>
            <a:r>
              <a:rPr lang="sk-SK" sz="1100" dirty="0"/>
              <a:t>. </a:t>
            </a:r>
            <a:r>
              <a:rPr lang="sk-SK" sz="1100" dirty="0" err="1"/>
              <a:t>Köszöntő</a:t>
            </a:r>
            <a:r>
              <a:rPr lang="sk-SK" sz="1100" dirty="0"/>
              <a:t> </a:t>
            </a:r>
            <a:r>
              <a:rPr lang="sk-SK" sz="1100" dirty="0" err="1"/>
              <a:t>könyv</a:t>
            </a:r>
            <a:r>
              <a:rPr lang="sk-SK" sz="1100" dirty="0"/>
              <a:t> </a:t>
            </a:r>
            <a:r>
              <a:rPr lang="sk-SK" sz="1100" dirty="0" err="1"/>
              <a:t>Gyivicsán</a:t>
            </a:r>
            <a:r>
              <a:rPr lang="sk-SK" sz="1100" dirty="0"/>
              <a:t> Anna </a:t>
            </a:r>
            <a:r>
              <a:rPr lang="sk-SK" sz="1100" dirty="0" err="1"/>
              <a:t>tiszteletére</a:t>
            </a:r>
            <a:r>
              <a:rPr lang="sk-SK" sz="1100" dirty="0"/>
              <a:t>. </a:t>
            </a:r>
            <a:r>
              <a:rPr lang="sk-SK" sz="1100" dirty="0" err="1"/>
              <a:t>Békéscsaba</a:t>
            </a:r>
            <a:r>
              <a:rPr lang="sk-SK" sz="1100" dirty="0"/>
              <a:t>: </a:t>
            </a:r>
            <a:r>
              <a:rPr lang="sk-SK" sz="1100" dirty="0" err="1"/>
              <a:t>Országos</a:t>
            </a:r>
            <a:r>
              <a:rPr lang="sk-SK" sz="1100" dirty="0"/>
              <a:t> </a:t>
            </a:r>
            <a:r>
              <a:rPr lang="sk-SK" sz="1100" dirty="0" err="1"/>
              <a:t>Szlovák</a:t>
            </a:r>
            <a:r>
              <a:rPr lang="sk-SK" sz="1100" dirty="0"/>
              <a:t> </a:t>
            </a:r>
            <a:r>
              <a:rPr lang="sk-SK" sz="1100" dirty="0" err="1"/>
              <a:t>Önkormányzat</a:t>
            </a:r>
            <a:r>
              <a:rPr lang="sk-SK" sz="1100" dirty="0"/>
              <a:t> – ELTE BTK </a:t>
            </a:r>
            <a:r>
              <a:rPr lang="sk-SK" sz="1100" dirty="0" err="1"/>
              <a:t>Szláv</a:t>
            </a:r>
            <a:r>
              <a:rPr lang="sk-SK" sz="1100" dirty="0"/>
              <a:t> </a:t>
            </a:r>
            <a:r>
              <a:rPr lang="sk-SK" sz="1100" dirty="0" err="1"/>
              <a:t>Filológiaia</a:t>
            </a:r>
            <a:r>
              <a:rPr lang="sk-SK" sz="1100" dirty="0"/>
              <a:t> </a:t>
            </a:r>
            <a:r>
              <a:rPr lang="sk-SK" sz="1100" dirty="0" err="1"/>
              <a:t>Tanszék</a:t>
            </a:r>
            <a:r>
              <a:rPr lang="sk-SK" sz="1100" dirty="0"/>
              <a:t> – Ústav etnológie SAV – </a:t>
            </a:r>
            <a:r>
              <a:rPr lang="sk-SK" sz="1100" dirty="0" err="1"/>
              <a:t>Magyarországi</a:t>
            </a:r>
            <a:r>
              <a:rPr lang="sk-SK" sz="1100" dirty="0"/>
              <a:t> </a:t>
            </a:r>
            <a:r>
              <a:rPr lang="sk-SK" sz="1100" dirty="0" err="1"/>
              <a:t>Szlovákok</a:t>
            </a:r>
            <a:r>
              <a:rPr lang="sk-SK" sz="1100" dirty="0"/>
              <a:t> </a:t>
            </a:r>
            <a:r>
              <a:rPr lang="sk-SK" sz="1100" dirty="0" err="1"/>
              <a:t>Kutatóintézete</a:t>
            </a:r>
            <a:r>
              <a:rPr lang="sk-SK" sz="1100" dirty="0"/>
              <a:t>. 169 – 172.</a:t>
            </a:r>
          </a:p>
          <a:p>
            <a:pPr marL="177800" indent="-177800">
              <a:lnSpc>
                <a:spcPct val="120000"/>
              </a:lnSpc>
              <a:spcBef>
                <a:spcPts val="0"/>
              </a:spcBef>
              <a:buNone/>
            </a:pPr>
            <a:r>
              <a:rPr lang="sk-SK" sz="1100" dirty="0"/>
              <a:t>ONDREJOVIČ, Slavomír 2010c: Súčasná jazyková situácia a jazyková politika na Slovensku. IN: Odkazy a výzvy modernej jazykovej komunikácie. Banská Bystrica: Univerzita Mateja Bela. 123 – 137. </a:t>
            </a:r>
          </a:p>
          <a:p>
            <a:pPr marL="177800" indent="-177800">
              <a:lnSpc>
                <a:spcPct val="120000"/>
              </a:lnSpc>
              <a:spcBef>
                <a:spcPts val="0"/>
              </a:spcBef>
              <a:buNone/>
            </a:pPr>
            <a:r>
              <a:rPr lang="sk-SK" sz="1100" dirty="0"/>
              <a:t>ONDREJOVIČ, Slavomír 2012: Súčasná jazyková situácia a jazyková politika na Slovensku v medzinárodnom kontexte: príprava projektu. IN: Dynamika spoločenských zmien a stratifikácia národného jazyka. Banská Bystrica: Univerzita Mateja Bela.</a:t>
            </a:r>
          </a:p>
          <a:p>
            <a:pPr marL="177800" indent="-177800">
              <a:lnSpc>
                <a:spcPct val="120000"/>
              </a:lnSpc>
              <a:spcBef>
                <a:spcPts val="0"/>
              </a:spcBef>
              <a:buNone/>
            </a:pPr>
            <a:r>
              <a:rPr lang="sk-SK" sz="1100" dirty="0"/>
              <a:t>ONDREJOVIČ, Slavomír 2013: Jazyková situácia a jazyková politika – druhé dejstvo. IN: SOCIOLINGUISTICA SLOVACA 7. Jazyk a </a:t>
            </a:r>
            <a:r>
              <a:rPr lang="sk-SK" sz="1100" dirty="0" err="1"/>
              <a:t>diskurz</a:t>
            </a:r>
            <a:r>
              <a:rPr lang="sk-SK" sz="1100" dirty="0"/>
              <a:t> v kultúrnom a politickom kontexte. Bratislava: VEDA. 23 – 30.</a:t>
            </a:r>
          </a:p>
          <a:p>
            <a:pPr marL="177800" indent="-177800">
              <a:lnSpc>
                <a:spcPct val="120000"/>
              </a:lnSpc>
              <a:spcBef>
                <a:spcPts val="0"/>
              </a:spcBef>
              <a:buNone/>
            </a:pPr>
            <a:r>
              <a:rPr lang="sk-SK" sz="1100" dirty="0"/>
              <a:t>OSTLER, Nicolas 2018: </a:t>
            </a:r>
            <a:r>
              <a:rPr lang="sk-SK" sz="1100" dirty="0" err="1"/>
              <a:t>Language</a:t>
            </a:r>
            <a:r>
              <a:rPr lang="sk-SK" sz="1100" dirty="0"/>
              <a:t> </a:t>
            </a:r>
            <a:r>
              <a:rPr lang="sk-SK" sz="1100" dirty="0" err="1"/>
              <a:t>maintinence</a:t>
            </a:r>
            <a:r>
              <a:rPr lang="sk-SK" sz="1100" dirty="0"/>
              <a:t>, </a:t>
            </a:r>
            <a:r>
              <a:rPr lang="sk-SK" sz="1100" dirty="0" err="1"/>
              <a:t>shift</a:t>
            </a:r>
            <a:r>
              <a:rPr lang="sk-SK" sz="1100" dirty="0"/>
              <a:t> and </a:t>
            </a:r>
            <a:r>
              <a:rPr lang="sk-SK" sz="1100" dirty="0" err="1"/>
              <a:t>endangerment</a:t>
            </a:r>
            <a:r>
              <a:rPr lang="sk-SK" sz="1100" dirty="0"/>
              <a:t>. IN: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Sociolinguistics</a:t>
            </a:r>
            <a:r>
              <a:rPr lang="sk-SK" sz="1100" dirty="0"/>
              <a:t>. </a:t>
            </a:r>
            <a:r>
              <a:rPr lang="sk-SK" sz="1100" dirty="0" err="1"/>
              <a:t>Cambridge</a:t>
            </a:r>
            <a:r>
              <a:rPr lang="sk-SK" sz="1100" dirty="0"/>
              <a:t>: CUP. 315 – 334.</a:t>
            </a:r>
          </a:p>
          <a:p>
            <a:pPr marL="177800" indent="-177800">
              <a:lnSpc>
                <a:spcPct val="120000"/>
              </a:lnSpc>
              <a:spcBef>
                <a:spcPts val="0"/>
              </a:spcBef>
              <a:buNone/>
            </a:pPr>
            <a:r>
              <a:rPr lang="sk-SK" sz="1100" dirty="0"/>
              <a:t>PENNYCOOK, </a:t>
            </a:r>
            <a:r>
              <a:rPr lang="sk-SK" sz="1100" dirty="0" err="1"/>
              <a:t>Alastair</a:t>
            </a:r>
            <a:r>
              <a:rPr lang="sk-SK" sz="1100" dirty="0"/>
              <a:t> 2017: </a:t>
            </a:r>
            <a:r>
              <a:rPr lang="sk-SK" sz="1100" dirty="0" err="1"/>
              <a:t>Language</a:t>
            </a:r>
            <a:r>
              <a:rPr lang="sk-SK" sz="1100" dirty="0"/>
              <a:t> </a:t>
            </a:r>
            <a:r>
              <a:rPr lang="sk-SK" sz="1100" dirty="0" err="1"/>
              <a:t>Policy</a:t>
            </a:r>
            <a:r>
              <a:rPr lang="sk-SK" sz="1100" dirty="0"/>
              <a:t> and </a:t>
            </a:r>
            <a:r>
              <a:rPr lang="sk-SK" sz="1100" dirty="0" err="1"/>
              <a:t>Local</a:t>
            </a:r>
            <a:r>
              <a:rPr lang="sk-SK" sz="1100" dirty="0"/>
              <a:t> </a:t>
            </a:r>
            <a:r>
              <a:rPr lang="sk-SK" sz="1100" dirty="0" err="1"/>
              <a:t>Practices</a:t>
            </a:r>
            <a:r>
              <a:rPr lang="sk-SK" sz="1100" dirty="0"/>
              <a:t>. IN: </a:t>
            </a:r>
            <a:r>
              <a:rPr lang="sk-SK" sz="1100" dirty="0" err="1"/>
              <a:t>The</a:t>
            </a:r>
            <a:r>
              <a:rPr lang="sk-SK" sz="1100" dirty="0"/>
              <a:t> </a:t>
            </a:r>
            <a:r>
              <a:rPr lang="sk-SK" sz="1100" dirty="0" err="1"/>
              <a:t>Oxford</a:t>
            </a:r>
            <a:r>
              <a:rPr lang="sk-SK" sz="1100" dirty="0"/>
              <a:t> </a:t>
            </a:r>
            <a:r>
              <a:rPr lang="sk-SK" sz="1100" dirty="0" err="1"/>
              <a:t>Handbook</a:t>
            </a:r>
            <a:r>
              <a:rPr lang="sk-SK" sz="1100" dirty="0"/>
              <a:t> of </a:t>
            </a:r>
            <a:r>
              <a:rPr lang="sk-SK" sz="1100" dirty="0" err="1"/>
              <a:t>Language</a:t>
            </a:r>
            <a:r>
              <a:rPr lang="sk-SK" sz="1100" dirty="0"/>
              <a:t> and Society. </a:t>
            </a:r>
            <a:r>
              <a:rPr lang="sk-SK" sz="1100" dirty="0" err="1"/>
              <a:t>Oxford</a:t>
            </a:r>
            <a:r>
              <a:rPr lang="sk-SK" sz="1100" dirty="0"/>
              <a:t>: </a:t>
            </a:r>
            <a:r>
              <a:rPr lang="sk-SK" sz="1100" dirty="0" err="1"/>
              <a:t>Oxford</a:t>
            </a:r>
            <a:r>
              <a:rPr lang="sk-SK" sz="1100" dirty="0"/>
              <a:t> </a:t>
            </a:r>
            <a:r>
              <a:rPr lang="sk-SK" sz="1100" dirty="0" err="1"/>
              <a:t>University</a:t>
            </a:r>
            <a:r>
              <a:rPr lang="sk-SK" sz="1100" dirty="0"/>
              <a:t> Press. 125 – 140.</a:t>
            </a:r>
          </a:p>
          <a:p>
            <a:pPr marL="177800" indent="-177800">
              <a:lnSpc>
                <a:spcPct val="120000"/>
              </a:lnSpc>
              <a:spcBef>
                <a:spcPts val="0"/>
              </a:spcBef>
              <a:buNone/>
            </a:pPr>
            <a:r>
              <a:rPr lang="sk-SK" sz="1100" dirty="0"/>
              <a:t>PÉNTEK </a:t>
            </a:r>
            <a:r>
              <a:rPr lang="sk-SK" sz="1100" dirty="0" err="1"/>
              <a:t>János</a:t>
            </a:r>
            <a:r>
              <a:rPr lang="sk-SK" sz="1100" dirty="0"/>
              <a:t> 2012: </a:t>
            </a:r>
            <a:r>
              <a:rPr lang="sk-SK" sz="1100" dirty="0" err="1"/>
              <a:t>Nyelvi</a:t>
            </a:r>
            <a:r>
              <a:rPr lang="sk-SK" sz="1100" dirty="0"/>
              <a:t> </a:t>
            </a:r>
            <a:r>
              <a:rPr lang="sk-SK" sz="1100" dirty="0" err="1"/>
              <a:t>tervezés</a:t>
            </a:r>
            <a:r>
              <a:rPr lang="sk-SK" sz="1100" dirty="0"/>
              <a:t> </a:t>
            </a:r>
            <a:r>
              <a:rPr lang="sk-SK" sz="1100" dirty="0" err="1"/>
              <a:t>és</a:t>
            </a:r>
            <a:r>
              <a:rPr lang="sk-SK" sz="1100" dirty="0"/>
              <a:t> </a:t>
            </a:r>
            <a:r>
              <a:rPr lang="sk-SK" sz="1100" dirty="0" err="1"/>
              <a:t>nyelvstratégia</a:t>
            </a:r>
            <a:r>
              <a:rPr lang="sk-SK" sz="1100" dirty="0"/>
              <a:t> a </a:t>
            </a:r>
            <a:r>
              <a:rPr lang="sk-SK" sz="1100" dirty="0" err="1"/>
              <a:t>Kárpát-medencében</a:t>
            </a:r>
            <a:r>
              <a:rPr lang="sk-SK" sz="1100" dirty="0"/>
              <a:t>. IN: </a:t>
            </a:r>
            <a:r>
              <a:rPr lang="sk-SK" sz="1100" dirty="0" err="1"/>
              <a:t>Térvesztés</a:t>
            </a:r>
            <a:r>
              <a:rPr lang="sk-SK" sz="1100" dirty="0"/>
              <a:t> </a:t>
            </a:r>
            <a:r>
              <a:rPr lang="sk-SK" sz="1100" dirty="0" err="1"/>
              <a:t>és</a:t>
            </a:r>
            <a:r>
              <a:rPr lang="sk-SK" sz="1100" dirty="0"/>
              <a:t> </a:t>
            </a:r>
            <a:r>
              <a:rPr lang="sk-SK" sz="1100" dirty="0" err="1"/>
              <a:t>határtalanítás</a:t>
            </a:r>
            <a:r>
              <a:rPr lang="sk-SK" sz="1100" dirty="0"/>
              <a:t>. A </a:t>
            </a:r>
            <a:r>
              <a:rPr lang="sk-SK" sz="1100" dirty="0" err="1"/>
              <a:t>magyar</a:t>
            </a:r>
            <a:r>
              <a:rPr lang="sk-SK" sz="1100" dirty="0"/>
              <a:t> </a:t>
            </a:r>
            <a:r>
              <a:rPr lang="sk-SK" sz="1100" dirty="0" err="1"/>
              <a:t>nyelvpolitika</a:t>
            </a:r>
            <a:r>
              <a:rPr lang="sk-SK" sz="1100" dirty="0"/>
              <a:t> 21. </a:t>
            </a:r>
            <a:r>
              <a:rPr lang="sk-SK" sz="1100" dirty="0" err="1"/>
              <a:t>századi</a:t>
            </a:r>
            <a:r>
              <a:rPr lang="sk-SK" sz="1100" dirty="0"/>
              <a:t> </a:t>
            </a:r>
            <a:r>
              <a:rPr lang="sk-SK" sz="1100" dirty="0" err="1"/>
              <a:t>kihívásai</a:t>
            </a:r>
            <a:r>
              <a:rPr lang="sk-SK" sz="1100" dirty="0"/>
              <a:t>. </a:t>
            </a:r>
            <a:r>
              <a:rPr lang="sk-SK" sz="1100" dirty="0" err="1"/>
              <a:t>Budapest</a:t>
            </a:r>
            <a:r>
              <a:rPr lang="sk-SK" sz="1100" dirty="0"/>
              <a:t>: </a:t>
            </a:r>
            <a:r>
              <a:rPr lang="sk-SK" sz="1100" dirty="0" err="1"/>
              <a:t>Nemzetpolitikai</a:t>
            </a:r>
            <a:r>
              <a:rPr lang="sk-SK" sz="1100" dirty="0"/>
              <a:t> </a:t>
            </a:r>
            <a:r>
              <a:rPr lang="sk-SK" sz="1100" dirty="0" err="1"/>
              <a:t>Kutatóintézet</a:t>
            </a:r>
            <a:r>
              <a:rPr lang="sk-SK" sz="1100" dirty="0"/>
              <a:t> – </a:t>
            </a:r>
            <a:r>
              <a:rPr lang="sk-SK" sz="1100" dirty="0" err="1"/>
              <a:t>Lucidus</a:t>
            </a:r>
            <a:r>
              <a:rPr lang="sk-SK" sz="1100" dirty="0"/>
              <a:t> </a:t>
            </a:r>
            <a:r>
              <a:rPr lang="sk-SK" sz="1100" dirty="0" err="1"/>
              <a:t>Kiadó</a:t>
            </a:r>
            <a:r>
              <a:rPr lang="sk-SK" sz="1100" dirty="0"/>
              <a:t>. 15 – 32.</a:t>
            </a:r>
          </a:p>
          <a:p>
            <a:pPr marL="177800" indent="-177800">
              <a:lnSpc>
                <a:spcPct val="120000"/>
              </a:lnSpc>
              <a:spcBef>
                <a:spcPts val="0"/>
              </a:spcBef>
              <a:buNone/>
            </a:pPr>
            <a:r>
              <a:rPr lang="sk-SK" sz="1100" dirty="0"/>
              <a:t>PÉNTEK </a:t>
            </a:r>
            <a:r>
              <a:rPr lang="sk-SK" sz="1100" dirty="0" err="1"/>
              <a:t>János</a:t>
            </a:r>
            <a:r>
              <a:rPr lang="sk-SK" sz="1100" dirty="0"/>
              <a:t> 2017: A </a:t>
            </a:r>
            <a:r>
              <a:rPr lang="sk-SK" sz="1100" dirty="0" err="1"/>
              <a:t>külső</a:t>
            </a:r>
            <a:r>
              <a:rPr lang="sk-SK" sz="1100" dirty="0"/>
              <a:t> </a:t>
            </a:r>
            <a:r>
              <a:rPr lang="sk-SK" sz="1100" dirty="0" err="1"/>
              <a:t>régiók</a:t>
            </a:r>
            <a:r>
              <a:rPr lang="sk-SK" sz="1100" dirty="0"/>
              <a:t>. IN: A </a:t>
            </a:r>
            <a:r>
              <a:rPr lang="sk-SK" sz="1100" dirty="0" err="1"/>
              <a:t>magyar</a:t>
            </a:r>
            <a:r>
              <a:rPr lang="sk-SK" sz="1100" dirty="0"/>
              <a:t> </a:t>
            </a:r>
            <a:r>
              <a:rPr lang="sk-SK" sz="1100" dirty="0" err="1"/>
              <a:t>nyelv</a:t>
            </a:r>
            <a:r>
              <a:rPr lang="sk-SK" sz="1100" dirty="0"/>
              <a:t> jelene </a:t>
            </a:r>
            <a:r>
              <a:rPr lang="sk-SK" sz="1100" dirty="0" err="1"/>
              <a:t>és</a:t>
            </a:r>
            <a:r>
              <a:rPr lang="sk-SK" sz="1100" dirty="0"/>
              <a:t> </a:t>
            </a:r>
            <a:r>
              <a:rPr lang="sk-SK" sz="1100" dirty="0" err="1"/>
              <a:t>jövője</a:t>
            </a:r>
            <a:r>
              <a:rPr lang="sk-SK" sz="1100" dirty="0"/>
              <a:t>. </a:t>
            </a:r>
            <a:r>
              <a:rPr lang="sk-SK" sz="1100" dirty="0" err="1"/>
              <a:t>Budapest</a:t>
            </a:r>
            <a:r>
              <a:rPr lang="sk-SK" sz="1100" dirty="0"/>
              <a:t>: </a:t>
            </a:r>
            <a:r>
              <a:rPr lang="sk-SK" sz="1100" dirty="0" err="1"/>
              <a:t>Gondolat</a:t>
            </a:r>
            <a:r>
              <a:rPr lang="sk-SK" sz="1100" dirty="0"/>
              <a:t>. 179 – 198.</a:t>
            </a:r>
          </a:p>
          <a:p>
            <a:pPr marL="177800" indent="-177800">
              <a:lnSpc>
                <a:spcPct val="120000"/>
              </a:lnSpc>
              <a:spcBef>
                <a:spcPts val="0"/>
              </a:spcBef>
              <a:buNone/>
            </a:pPr>
            <a:r>
              <a:rPr lang="sk-SK" sz="1100" dirty="0"/>
              <a:t>ROJO, </a:t>
            </a:r>
            <a:r>
              <a:rPr lang="sk-SK" sz="1100" dirty="0" err="1"/>
              <a:t>Luísa</a:t>
            </a:r>
            <a:r>
              <a:rPr lang="sk-SK" sz="1100" dirty="0"/>
              <a:t> Martín 2017: </a:t>
            </a:r>
            <a:r>
              <a:rPr lang="sk-SK" sz="1100" dirty="0" err="1"/>
              <a:t>Language</a:t>
            </a:r>
            <a:r>
              <a:rPr lang="sk-SK" sz="1100" dirty="0"/>
              <a:t> and </a:t>
            </a:r>
            <a:r>
              <a:rPr lang="sk-SK" sz="1100" dirty="0" err="1"/>
              <a:t>Power</a:t>
            </a:r>
            <a:r>
              <a:rPr lang="sk-SK" sz="1100" dirty="0"/>
              <a:t>. IN: </a:t>
            </a:r>
            <a:r>
              <a:rPr lang="sk-SK" sz="1100" dirty="0" err="1"/>
              <a:t>The</a:t>
            </a:r>
            <a:r>
              <a:rPr lang="sk-SK" sz="1100" dirty="0"/>
              <a:t> </a:t>
            </a:r>
            <a:r>
              <a:rPr lang="sk-SK" sz="1100" dirty="0" err="1"/>
              <a:t>Oxford</a:t>
            </a:r>
            <a:r>
              <a:rPr lang="sk-SK" sz="1100" dirty="0"/>
              <a:t> </a:t>
            </a:r>
            <a:r>
              <a:rPr lang="sk-SK" sz="1100" dirty="0" err="1"/>
              <a:t>Handbook</a:t>
            </a:r>
            <a:r>
              <a:rPr lang="sk-SK" sz="1100" dirty="0"/>
              <a:t> of </a:t>
            </a:r>
            <a:r>
              <a:rPr lang="sk-SK" sz="1100" dirty="0" err="1"/>
              <a:t>Language</a:t>
            </a:r>
            <a:r>
              <a:rPr lang="sk-SK" sz="1100" dirty="0"/>
              <a:t> and Society. </a:t>
            </a:r>
            <a:r>
              <a:rPr lang="sk-SK" sz="1100" dirty="0" err="1"/>
              <a:t>Oxford</a:t>
            </a:r>
            <a:r>
              <a:rPr lang="sk-SK" sz="1100" dirty="0"/>
              <a:t>: </a:t>
            </a:r>
            <a:r>
              <a:rPr lang="sk-SK" sz="1100" dirty="0" err="1"/>
              <a:t>Oxford</a:t>
            </a:r>
            <a:r>
              <a:rPr lang="sk-SK" sz="1100" dirty="0"/>
              <a:t> </a:t>
            </a:r>
            <a:r>
              <a:rPr lang="sk-SK" sz="1100" dirty="0" err="1"/>
              <a:t>University</a:t>
            </a:r>
            <a:r>
              <a:rPr lang="sk-SK" sz="1100" dirty="0"/>
              <a:t> Press. 77 – 102.</a:t>
            </a:r>
          </a:p>
          <a:p>
            <a:pPr marL="177800" indent="-177800">
              <a:lnSpc>
                <a:spcPct val="120000"/>
              </a:lnSpc>
              <a:spcBef>
                <a:spcPts val="0"/>
              </a:spcBef>
              <a:buNone/>
            </a:pPr>
            <a:r>
              <a:rPr lang="sk-SK" sz="1100" dirty="0"/>
              <a:t>ROSA, </a:t>
            </a:r>
            <a:r>
              <a:rPr lang="sk-SK" sz="1100" dirty="0" err="1"/>
              <a:t>Jonathan</a:t>
            </a:r>
            <a:r>
              <a:rPr lang="sk-SK" sz="1100" dirty="0"/>
              <a:t> – BURDICK, </a:t>
            </a:r>
            <a:r>
              <a:rPr lang="sk-SK" sz="1100" dirty="0" err="1"/>
              <a:t>Christa</a:t>
            </a:r>
            <a:r>
              <a:rPr lang="sk-SK" sz="1100" dirty="0"/>
              <a:t> 2017: </a:t>
            </a:r>
            <a:r>
              <a:rPr lang="sk-SK" sz="1100" dirty="0" err="1"/>
              <a:t>Langugage</a:t>
            </a:r>
            <a:r>
              <a:rPr lang="sk-SK" sz="1100" dirty="0"/>
              <a:t> </a:t>
            </a:r>
            <a:r>
              <a:rPr lang="sk-SK" sz="1100" dirty="0" err="1"/>
              <a:t>Indeologies</a:t>
            </a:r>
            <a:r>
              <a:rPr lang="sk-SK" sz="1100" dirty="0"/>
              <a:t>. IN: </a:t>
            </a:r>
            <a:r>
              <a:rPr lang="sk-SK" sz="1100" dirty="0" err="1"/>
              <a:t>The</a:t>
            </a:r>
            <a:r>
              <a:rPr lang="sk-SK" sz="1100" dirty="0"/>
              <a:t> </a:t>
            </a:r>
            <a:r>
              <a:rPr lang="sk-SK" sz="1100" dirty="0" err="1"/>
              <a:t>Oxford</a:t>
            </a:r>
            <a:r>
              <a:rPr lang="sk-SK" sz="1100" dirty="0"/>
              <a:t> </a:t>
            </a:r>
            <a:r>
              <a:rPr lang="sk-SK" sz="1100" dirty="0" err="1"/>
              <a:t>Handbook</a:t>
            </a:r>
            <a:r>
              <a:rPr lang="sk-SK" sz="1100" dirty="0"/>
              <a:t> of </a:t>
            </a:r>
            <a:r>
              <a:rPr lang="sk-SK" sz="1100" dirty="0" err="1"/>
              <a:t>Language</a:t>
            </a:r>
            <a:r>
              <a:rPr lang="sk-SK" sz="1100" dirty="0"/>
              <a:t> and Society. </a:t>
            </a:r>
            <a:r>
              <a:rPr lang="sk-SK" sz="1100" dirty="0" err="1"/>
              <a:t>Oxford</a:t>
            </a:r>
            <a:r>
              <a:rPr lang="sk-SK" sz="1100" dirty="0"/>
              <a:t>: </a:t>
            </a:r>
            <a:r>
              <a:rPr lang="sk-SK" sz="1100" dirty="0" err="1"/>
              <a:t>Oxford</a:t>
            </a:r>
            <a:r>
              <a:rPr lang="sk-SK" sz="1100" dirty="0"/>
              <a:t> </a:t>
            </a:r>
            <a:r>
              <a:rPr lang="sk-SK" sz="1100" dirty="0" err="1"/>
              <a:t>University</a:t>
            </a:r>
            <a:r>
              <a:rPr lang="sk-SK" sz="1100" dirty="0"/>
              <a:t> Press. 103 – 124.</a:t>
            </a:r>
          </a:p>
          <a:p>
            <a:pPr marL="177800" indent="-177800">
              <a:lnSpc>
                <a:spcPct val="120000"/>
              </a:lnSpc>
              <a:spcBef>
                <a:spcPts val="0"/>
              </a:spcBef>
              <a:buNone/>
            </a:pPr>
            <a:r>
              <a:rPr lang="sk-SK" sz="1100" dirty="0"/>
              <a:t>SÁNDOR Klára 2006: </a:t>
            </a:r>
            <a:r>
              <a:rPr lang="sk-SK" sz="1100" dirty="0" err="1"/>
              <a:t>Nyelvtervezés</a:t>
            </a:r>
            <a:r>
              <a:rPr lang="sk-SK" sz="1100" dirty="0"/>
              <a:t>, </a:t>
            </a:r>
            <a:r>
              <a:rPr lang="sk-SK" sz="1100" dirty="0" err="1"/>
              <a:t>nyelvpolitika</a:t>
            </a:r>
            <a:r>
              <a:rPr lang="sk-SK" sz="1100" dirty="0"/>
              <a:t>, </a:t>
            </a:r>
            <a:r>
              <a:rPr lang="sk-SK" sz="1100" dirty="0" err="1"/>
              <a:t>nyelvművelés</a:t>
            </a:r>
            <a:r>
              <a:rPr lang="sk-SK" sz="1100" dirty="0"/>
              <a:t>. IN: </a:t>
            </a:r>
            <a:r>
              <a:rPr lang="sk-SK" sz="1100" dirty="0" err="1"/>
              <a:t>Magyar</a:t>
            </a:r>
            <a:r>
              <a:rPr lang="sk-SK" sz="1100" dirty="0"/>
              <a:t> </a:t>
            </a:r>
            <a:r>
              <a:rPr lang="sk-SK" sz="1100" dirty="0" err="1"/>
              <a:t>nyelv</a:t>
            </a:r>
            <a:r>
              <a:rPr lang="sk-SK" sz="1100" dirty="0"/>
              <a:t>. </a:t>
            </a:r>
            <a:r>
              <a:rPr lang="sk-SK" sz="1100" dirty="0" err="1"/>
              <a:t>Budapest</a:t>
            </a:r>
            <a:r>
              <a:rPr lang="sk-SK" sz="1100" dirty="0"/>
              <a:t>: </a:t>
            </a:r>
            <a:r>
              <a:rPr lang="sk-SK" sz="1100" dirty="0" err="1"/>
              <a:t>Akadémiai</a:t>
            </a:r>
            <a:r>
              <a:rPr lang="sk-SK" sz="1100" dirty="0"/>
              <a:t> </a:t>
            </a:r>
            <a:r>
              <a:rPr lang="sk-SK" sz="1100" dirty="0" err="1"/>
              <a:t>Kiadó</a:t>
            </a:r>
            <a:r>
              <a:rPr lang="sk-SK" sz="1100" dirty="0"/>
              <a:t>. 958 – 995.</a:t>
            </a:r>
          </a:p>
          <a:p>
            <a:pPr marL="177800" indent="-177800">
              <a:lnSpc>
                <a:spcPct val="120000"/>
              </a:lnSpc>
              <a:spcBef>
                <a:spcPts val="0"/>
              </a:spcBef>
              <a:buNone/>
            </a:pPr>
            <a:r>
              <a:rPr lang="sk-SK" sz="1100" dirty="0"/>
              <a:t>SÁNDOR Klára 2014. </a:t>
            </a:r>
            <a:r>
              <a:rPr lang="sk-SK" sz="1100" dirty="0" err="1"/>
              <a:t>Határtalan</a:t>
            </a:r>
            <a:r>
              <a:rPr lang="sk-SK" sz="1100" dirty="0"/>
              <a:t> </a:t>
            </a:r>
            <a:r>
              <a:rPr lang="sk-SK" sz="1100" dirty="0" err="1"/>
              <a:t>nyelv</a:t>
            </a:r>
            <a:r>
              <a:rPr lang="sk-SK" sz="1100" dirty="0"/>
              <a:t>. </a:t>
            </a:r>
            <a:r>
              <a:rPr lang="sk-SK" sz="1100" dirty="0" err="1"/>
              <a:t>Baja</a:t>
            </a:r>
            <a:r>
              <a:rPr lang="sk-SK" sz="1100" dirty="0"/>
              <a:t>: </a:t>
            </a:r>
            <a:r>
              <a:rPr lang="sk-SK" sz="1100" dirty="0" err="1"/>
              <a:t>Szak</a:t>
            </a:r>
            <a:r>
              <a:rPr lang="sk-SK" sz="1100" dirty="0"/>
              <a:t> </a:t>
            </a:r>
            <a:r>
              <a:rPr lang="sk-SK" sz="1100" dirty="0" err="1"/>
              <a:t>Kiadó</a:t>
            </a:r>
            <a:r>
              <a:rPr lang="sk-SK" sz="1100" dirty="0"/>
              <a:t>. 142 – 152.</a:t>
            </a:r>
          </a:p>
          <a:p>
            <a:pPr marL="177800" indent="-177800">
              <a:lnSpc>
                <a:spcPct val="120000"/>
              </a:lnSpc>
              <a:spcBef>
                <a:spcPts val="0"/>
              </a:spcBef>
              <a:buNone/>
            </a:pPr>
            <a:r>
              <a:rPr lang="sk-SK" sz="1100" dirty="0"/>
              <a:t>SATINSKÁ, Lucia 2014: Jazyková situácia a jazyková politika na Slovensku. Bratislava: Filozofická fakulta Univerzita Komenského.</a:t>
            </a:r>
          </a:p>
          <a:p>
            <a:pPr marL="177800" indent="-177800">
              <a:lnSpc>
                <a:spcPct val="120000"/>
              </a:lnSpc>
              <a:spcBef>
                <a:spcPts val="0"/>
              </a:spcBef>
              <a:buNone/>
            </a:pPr>
            <a:r>
              <a:rPr lang="sk-SK" sz="1100" dirty="0"/>
              <a:t>SEBŐK Szilárd 2015: Jazykovo-politické problémy ako </a:t>
            </a:r>
            <a:r>
              <a:rPr lang="sk-SK" sz="1100" dirty="0" err="1"/>
              <a:t>záludné</a:t>
            </a:r>
            <a:r>
              <a:rPr lang="sk-SK" sz="1100" dirty="0"/>
              <a:t> problémy IN: </a:t>
            </a:r>
            <a:r>
              <a:rPr lang="sk-SK" sz="1100" dirty="0" err="1"/>
              <a:t>Sociolinguistica</a:t>
            </a:r>
            <a:r>
              <a:rPr lang="sk-SK" sz="1100" dirty="0"/>
              <a:t> </a:t>
            </a:r>
            <a:r>
              <a:rPr lang="sk-SK" sz="1100" dirty="0" err="1"/>
              <a:t>slovaca</a:t>
            </a:r>
            <a:r>
              <a:rPr lang="sk-SK" sz="1100" dirty="0"/>
              <a:t> 8.. Bratislava: VEDA 196 – 212.</a:t>
            </a:r>
          </a:p>
          <a:p>
            <a:pPr marL="177800" indent="-177800">
              <a:lnSpc>
                <a:spcPct val="120000"/>
              </a:lnSpc>
              <a:spcBef>
                <a:spcPts val="0"/>
              </a:spcBef>
              <a:buNone/>
            </a:pPr>
            <a:r>
              <a:rPr lang="sk-SK" sz="1100" dirty="0"/>
              <a:t>SIMON Szabolcs 2002. </a:t>
            </a:r>
            <a:r>
              <a:rPr lang="sk-SK" sz="1100" dirty="0" err="1"/>
              <a:t>Szlovákiai</a:t>
            </a:r>
            <a:r>
              <a:rPr lang="sk-SK" sz="1100" dirty="0"/>
              <a:t> </a:t>
            </a:r>
            <a:r>
              <a:rPr lang="sk-SK" sz="1100" dirty="0" err="1"/>
              <a:t>magyarok</a:t>
            </a:r>
            <a:r>
              <a:rPr lang="sk-SK" sz="1100" dirty="0"/>
              <a:t> </a:t>
            </a:r>
            <a:r>
              <a:rPr lang="sk-SK" sz="1100" dirty="0" err="1"/>
              <a:t>és</a:t>
            </a:r>
            <a:r>
              <a:rPr lang="sk-SK" sz="1100" dirty="0"/>
              <a:t> </a:t>
            </a:r>
            <a:r>
              <a:rPr lang="sk-SK" sz="1100" dirty="0" err="1"/>
              <a:t>nyelvtörvények</a:t>
            </a:r>
            <a:r>
              <a:rPr lang="sk-SK" sz="1100" dirty="0"/>
              <a:t>. IN: </a:t>
            </a:r>
            <a:r>
              <a:rPr lang="sk-SK" sz="1100" dirty="0" err="1"/>
              <a:t>Magyarok</a:t>
            </a:r>
            <a:r>
              <a:rPr lang="sk-SK" sz="1100" dirty="0"/>
              <a:t> </a:t>
            </a:r>
            <a:r>
              <a:rPr lang="sk-SK" sz="1100" dirty="0" err="1"/>
              <a:t>és</a:t>
            </a:r>
            <a:r>
              <a:rPr lang="sk-SK" sz="1100" dirty="0"/>
              <a:t> </a:t>
            </a:r>
            <a:r>
              <a:rPr lang="sk-SK" sz="1100" dirty="0" err="1"/>
              <a:t>nyelvtörvények</a:t>
            </a:r>
            <a:r>
              <a:rPr lang="sk-SK" sz="1100" dirty="0"/>
              <a:t>. </a:t>
            </a:r>
            <a:r>
              <a:rPr lang="sk-SK" sz="1100" dirty="0" err="1"/>
              <a:t>Az</a:t>
            </a:r>
            <a:r>
              <a:rPr lang="sk-SK" sz="1100" dirty="0"/>
              <a:t> V. </a:t>
            </a:r>
            <a:r>
              <a:rPr lang="sk-SK" sz="1100" dirty="0" err="1"/>
              <a:t>Nemzetközi</a:t>
            </a:r>
            <a:r>
              <a:rPr lang="sk-SK" sz="1100" dirty="0"/>
              <a:t> </a:t>
            </a:r>
            <a:r>
              <a:rPr lang="sk-SK" sz="1100" dirty="0" err="1"/>
              <a:t>Hungarológiai</a:t>
            </a:r>
            <a:r>
              <a:rPr lang="sk-SK" sz="1100" dirty="0"/>
              <a:t> </a:t>
            </a:r>
            <a:r>
              <a:rPr lang="sk-SK" sz="1100" dirty="0" err="1"/>
              <a:t>Kongresszus</a:t>
            </a:r>
            <a:r>
              <a:rPr lang="sk-SK" sz="1100" dirty="0"/>
              <a:t> (</a:t>
            </a:r>
            <a:r>
              <a:rPr lang="sk-SK" sz="1100" dirty="0" err="1"/>
              <a:t>Jyväskylä</a:t>
            </a:r>
            <a:r>
              <a:rPr lang="sk-SK" sz="1100" dirty="0"/>
              <a:t>, 2001. </a:t>
            </a:r>
            <a:r>
              <a:rPr lang="sk-SK" sz="1100" dirty="0" err="1"/>
              <a:t>augusztus</a:t>
            </a:r>
            <a:r>
              <a:rPr lang="sk-SK" sz="1100" dirty="0"/>
              <a:t> 6–10.) „</a:t>
            </a:r>
            <a:r>
              <a:rPr lang="sk-SK" sz="1100" dirty="0" err="1"/>
              <a:t>Magyarok</a:t>
            </a:r>
            <a:r>
              <a:rPr lang="sk-SK" sz="1100" dirty="0"/>
              <a:t> </a:t>
            </a:r>
            <a:r>
              <a:rPr lang="sk-SK" sz="1100" dirty="0" err="1"/>
              <a:t>és</a:t>
            </a:r>
            <a:r>
              <a:rPr lang="sk-SK" sz="1100" dirty="0"/>
              <a:t> </a:t>
            </a:r>
            <a:r>
              <a:rPr lang="sk-SK" sz="1100" dirty="0" err="1"/>
              <a:t>nyelvtörvények</a:t>
            </a:r>
            <a:r>
              <a:rPr lang="sk-SK" sz="1100" dirty="0"/>
              <a:t>“ c. </a:t>
            </a:r>
            <a:r>
              <a:rPr lang="sk-SK" sz="1100" dirty="0" err="1"/>
              <a:t>szimpóziumának</a:t>
            </a:r>
            <a:r>
              <a:rPr lang="sk-SK" sz="1100" dirty="0"/>
              <a:t> </a:t>
            </a:r>
            <a:r>
              <a:rPr lang="sk-SK" sz="1100" dirty="0" err="1"/>
              <a:t>tanulmányai</a:t>
            </a:r>
            <a:r>
              <a:rPr lang="sk-SK" sz="1100" dirty="0"/>
              <a:t>. </a:t>
            </a:r>
            <a:r>
              <a:rPr lang="sk-SK" sz="1100" dirty="0" err="1"/>
              <a:t>Budapest</a:t>
            </a:r>
            <a:r>
              <a:rPr lang="sk-SK" sz="1100" dirty="0"/>
              <a:t>: </a:t>
            </a:r>
            <a:r>
              <a:rPr lang="sk-SK" sz="1100" dirty="0" err="1"/>
              <a:t>Teleki</a:t>
            </a:r>
            <a:r>
              <a:rPr lang="sk-SK" sz="1100" dirty="0"/>
              <a:t> </a:t>
            </a:r>
            <a:r>
              <a:rPr lang="sk-SK" sz="1100" dirty="0" err="1"/>
              <a:t>László</a:t>
            </a:r>
            <a:r>
              <a:rPr lang="sk-SK" sz="1100" dirty="0"/>
              <a:t> </a:t>
            </a:r>
            <a:r>
              <a:rPr lang="sk-SK" sz="1100" dirty="0" err="1"/>
              <a:t>Alapítvány</a:t>
            </a:r>
            <a:r>
              <a:rPr lang="sk-SK" sz="1100" dirty="0"/>
              <a:t>. 25 – 52. </a:t>
            </a:r>
          </a:p>
          <a:p>
            <a:pPr marL="177800" indent="-177800">
              <a:lnSpc>
                <a:spcPct val="120000"/>
              </a:lnSpc>
              <a:spcBef>
                <a:spcPts val="0"/>
              </a:spcBef>
              <a:buNone/>
            </a:pPr>
            <a:r>
              <a:rPr lang="sk-SK" sz="1100" dirty="0"/>
              <a:t>SIMON Szabolcs 2010: </a:t>
            </a:r>
            <a:r>
              <a:rPr lang="sk-SK" sz="1100" dirty="0" err="1"/>
              <a:t>Nyelvi</a:t>
            </a:r>
            <a:r>
              <a:rPr lang="sk-SK" sz="1100" dirty="0"/>
              <a:t> </a:t>
            </a:r>
            <a:r>
              <a:rPr lang="sk-SK" sz="1100" dirty="0" err="1"/>
              <a:t>szondázások</a:t>
            </a:r>
            <a:r>
              <a:rPr lang="sk-SK" sz="1100" dirty="0"/>
              <a:t>. </a:t>
            </a:r>
            <a:r>
              <a:rPr lang="sk-SK" sz="1100" dirty="0" err="1"/>
              <a:t>Dunaszerdahely</a:t>
            </a:r>
            <a:r>
              <a:rPr lang="sk-SK" sz="1100" dirty="0"/>
              <a:t>: </a:t>
            </a:r>
            <a:r>
              <a:rPr lang="sk-SK" sz="1100" dirty="0" err="1"/>
              <a:t>Lilium</a:t>
            </a:r>
            <a:r>
              <a:rPr lang="sk-SK" sz="1100" dirty="0"/>
              <a:t> </a:t>
            </a:r>
            <a:r>
              <a:rPr lang="sk-SK" sz="1100" dirty="0" err="1"/>
              <a:t>Aurum</a:t>
            </a:r>
            <a:r>
              <a:rPr lang="sk-SK" sz="1100" dirty="0"/>
              <a:t>. 9 – 103.</a:t>
            </a:r>
          </a:p>
          <a:p>
            <a:pPr marL="177800" indent="-177800">
              <a:lnSpc>
                <a:spcPct val="120000"/>
              </a:lnSpc>
              <a:spcBef>
                <a:spcPts val="0"/>
              </a:spcBef>
              <a:buNone/>
            </a:pPr>
            <a:r>
              <a:rPr lang="sk-SK" sz="1100" dirty="0"/>
              <a:t>SIMON Szabolcs 2012: </a:t>
            </a:r>
            <a:r>
              <a:rPr lang="sk-SK" sz="1100" dirty="0" err="1"/>
              <a:t>Nyelvtervezés</a:t>
            </a:r>
            <a:r>
              <a:rPr lang="sk-SK" sz="1100" dirty="0"/>
              <a:t> – </a:t>
            </a:r>
            <a:r>
              <a:rPr lang="sk-SK" sz="1100" dirty="0" err="1"/>
              <a:t>névtervezés</a:t>
            </a:r>
            <a:r>
              <a:rPr lang="sk-SK" sz="1100" dirty="0"/>
              <a:t>. </a:t>
            </a:r>
            <a:r>
              <a:rPr lang="sk-SK" sz="1100" dirty="0" err="1"/>
              <a:t>Személynévhasználat</a:t>
            </a:r>
            <a:r>
              <a:rPr lang="sk-SK" sz="1100" dirty="0"/>
              <a:t> </a:t>
            </a:r>
            <a:r>
              <a:rPr lang="sk-SK" sz="1100" dirty="0" err="1"/>
              <a:t>és</a:t>
            </a:r>
            <a:r>
              <a:rPr lang="sk-SK" sz="1100" dirty="0"/>
              <a:t> a </a:t>
            </a:r>
            <a:r>
              <a:rPr lang="sk-SK" sz="1100" dirty="0" err="1"/>
              <a:t>szlovákiai</a:t>
            </a:r>
            <a:r>
              <a:rPr lang="sk-SK" sz="1100" dirty="0"/>
              <a:t> </a:t>
            </a:r>
            <a:r>
              <a:rPr lang="sk-SK" sz="1100" dirty="0" err="1"/>
              <a:t>magyarok</a:t>
            </a:r>
            <a:r>
              <a:rPr lang="sk-SK" sz="1100" dirty="0"/>
              <a:t> IN: A </a:t>
            </a:r>
            <a:r>
              <a:rPr lang="sk-SK" sz="1100" dirty="0" err="1"/>
              <a:t>tudomány</a:t>
            </a:r>
            <a:r>
              <a:rPr lang="sk-SK" sz="1100" dirty="0"/>
              <a:t> </a:t>
            </a:r>
            <a:r>
              <a:rPr lang="sk-SK" sz="1100" dirty="0" err="1"/>
              <a:t>vonzásában</a:t>
            </a:r>
            <a:r>
              <a:rPr lang="sk-SK" sz="1100" dirty="0"/>
              <a:t>. </a:t>
            </a:r>
            <a:r>
              <a:rPr lang="sk-SK" sz="1100" dirty="0" err="1"/>
              <a:t>Köszöntő</a:t>
            </a:r>
            <a:r>
              <a:rPr lang="sk-SK" sz="1100" dirty="0"/>
              <a:t> </a:t>
            </a:r>
            <a:r>
              <a:rPr lang="sk-SK" sz="1100" dirty="0" err="1"/>
              <a:t>kötet</a:t>
            </a:r>
            <a:r>
              <a:rPr lang="sk-SK" sz="1100" dirty="0"/>
              <a:t> a 70 </a:t>
            </a:r>
            <a:r>
              <a:rPr lang="sk-SK" sz="1100" dirty="0" err="1"/>
              <a:t>éves</a:t>
            </a:r>
            <a:r>
              <a:rPr lang="sk-SK" sz="1100" dirty="0"/>
              <a:t> Vörös </a:t>
            </a:r>
            <a:r>
              <a:rPr lang="sk-SK" sz="1100" dirty="0" err="1"/>
              <a:t>Ottó</a:t>
            </a:r>
            <a:r>
              <a:rPr lang="sk-SK" sz="1100" dirty="0"/>
              <a:t> </a:t>
            </a:r>
            <a:r>
              <a:rPr lang="sk-SK" sz="1100" dirty="0" err="1"/>
              <a:t>tiszteletére</a:t>
            </a:r>
            <a:r>
              <a:rPr lang="sk-SK" sz="1100" dirty="0"/>
              <a:t>. Komárno: Univerzita J. </a:t>
            </a:r>
            <a:r>
              <a:rPr lang="sk-SK" sz="1100" dirty="0" err="1"/>
              <a:t>Selyeho</a:t>
            </a:r>
            <a:r>
              <a:rPr lang="sk-SK" sz="1100" dirty="0"/>
              <a:t>.</a:t>
            </a:r>
          </a:p>
          <a:p>
            <a:pPr marL="0" indent="0">
              <a:buNone/>
            </a:pPr>
            <a:endParaRPr lang="sk-SK" sz="1100" dirty="0"/>
          </a:p>
        </p:txBody>
      </p:sp>
    </p:spTree>
    <p:extLst>
      <p:ext uri="{BB962C8B-B14F-4D97-AF65-F5344CB8AC3E}">
        <p14:creationId xmlns:p14="http://schemas.microsoft.com/office/powerpoint/2010/main" val="23270104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550333"/>
            <a:ext cx="10515600" cy="5626630"/>
          </a:xfrm>
        </p:spPr>
        <p:txBody>
          <a:bodyPr>
            <a:normAutofit/>
          </a:bodyPr>
          <a:lstStyle/>
          <a:p>
            <a:pPr marL="177800" indent="-177800">
              <a:lnSpc>
                <a:spcPct val="120000"/>
              </a:lnSpc>
              <a:spcBef>
                <a:spcPts val="0"/>
              </a:spcBef>
              <a:buNone/>
            </a:pPr>
            <a:r>
              <a:rPr lang="sk-SK" sz="1100" dirty="0"/>
              <a:t>SIMON Szabolcs 2013: </a:t>
            </a:r>
            <a:r>
              <a:rPr lang="sk-SK" sz="1100" dirty="0" err="1"/>
              <a:t>Szlovákiai</a:t>
            </a:r>
            <a:r>
              <a:rPr lang="sk-SK" sz="1100" dirty="0"/>
              <a:t> </a:t>
            </a:r>
            <a:r>
              <a:rPr lang="sk-SK" sz="1100" dirty="0" err="1"/>
              <a:t>magyarok</a:t>
            </a:r>
            <a:r>
              <a:rPr lang="sk-SK" sz="1100" dirty="0"/>
              <a:t> </a:t>
            </a:r>
            <a:r>
              <a:rPr lang="sk-SK" sz="1100" dirty="0" err="1"/>
              <a:t>és</a:t>
            </a:r>
            <a:r>
              <a:rPr lang="sk-SK" sz="1100" dirty="0"/>
              <a:t> </a:t>
            </a:r>
            <a:r>
              <a:rPr lang="sk-SK" sz="1100" dirty="0" err="1"/>
              <a:t>újabb</a:t>
            </a:r>
            <a:r>
              <a:rPr lang="sk-SK" sz="1100" dirty="0"/>
              <a:t> </a:t>
            </a:r>
            <a:r>
              <a:rPr lang="sk-SK" sz="1100" dirty="0" err="1"/>
              <a:t>nyelvtörvények</a:t>
            </a:r>
            <a:r>
              <a:rPr lang="sk-SK" sz="1100" dirty="0"/>
              <a:t>. Fórum </a:t>
            </a:r>
            <a:r>
              <a:rPr lang="sk-SK" sz="1100" dirty="0" err="1"/>
              <a:t>Társadalomtudományi</a:t>
            </a:r>
            <a:r>
              <a:rPr lang="sk-SK" sz="1100" dirty="0"/>
              <a:t> </a:t>
            </a:r>
            <a:r>
              <a:rPr lang="sk-SK" sz="1100" dirty="0" err="1"/>
              <a:t>Szemle</a:t>
            </a:r>
            <a:r>
              <a:rPr lang="sk-SK" sz="1100" dirty="0"/>
              <a:t> 2013/2: 109 – 121. ISSN 1335-4361.</a:t>
            </a:r>
          </a:p>
          <a:p>
            <a:pPr marL="177800" indent="-177800">
              <a:lnSpc>
                <a:spcPct val="120000"/>
              </a:lnSpc>
              <a:spcBef>
                <a:spcPts val="0"/>
              </a:spcBef>
              <a:buNone/>
            </a:pPr>
            <a:r>
              <a:rPr lang="sk-SK" sz="1100" dirty="0"/>
              <a:t>SLOBODA, Marián – MOLNÁR SATINSKÁ, Lucia – NÁBĚLKOVÁ, Mira 2018. </a:t>
            </a:r>
            <a:r>
              <a:rPr lang="sk-SK" sz="1100" dirty="0" err="1"/>
              <a:t>Language</a:t>
            </a:r>
            <a:r>
              <a:rPr lang="sk-SK" sz="1100" dirty="0"/>
              <a:t> </a:t>
            </a:r>
            <a:r>
              <a:rPr lang="sk-SK" sz="1100" dirty="0" err="1"/>
              <a:t>Planning</a:t>
            </a:r>
            <a:r>
              <a:rPr lang="sk-SK" sz="1100" dirty="0"/>
              <a:t> in Slovakia: </a:t>
            </a:r>
            <a:r>
              <a:rPr lang="sk-SK" sz="1100" dirty="0" err="1"/>
              <a:t>Nation-Building</a:t>
            </a:r>
            <a:r>
              <a:rPr lang="sk-SK" sz="1100" dirty="0"/>
              <a:t> in </a:t>
            </a:r>
            <a:r>
              <a:rPr lang="sk-SK" sz="1100" dirty="0" err="1"/>
              <a:t>the</a:t>
            </a:r>
            <a:r>
              <a:rPr lang="sk-SK" sz="1100" dirty="0"/>
              <a:t> </a:t>
            </a:r>
            <a:r>
              <a:rPr lang="sk-SK" sz="1100" dirty="0" err="1"/>
              <a:t>Context</a:t>
            </a:r>
            <a:r>
              <a:rPr lang="sk-SK" sz="1100" dirty="0"/>
              <a:t> of </a:t>
            </a:r>
            <a:r>
              <a:rPr lang="sk-SK" sz="1100" dirty="0" err="1"/>
              <a:t>European</a:t>
            </a:r>
            <a:r>
              <a:rPr lang="sk-SK" sz="1100" dirty="0"/>
              <a:t> </a:t>
            </a:r>
            <a:r>
              <a:rPr lang="sk-SK" sz="1100" dirty="0" err="1"/>
              <a:t>Integration</a:t>
            </a:r>
            <a:r>
              <a:rPr lang="sk-SK" sz="1100" dirty="0"/>
              <a:t>. IN: </a:t>
            </a:r>
            <a:r>
              <a:rPr lang="sk-SK" sz="1100" dirty="0" err="1"/>
              <a:t>Language</a:t>
            </a:r>
            <a:r>
              <a:rPr lang="sk-SK" sz="1100" dirty="0"/>
              <a:t> </a:t>
            </a:r>
            <a:r>
              <a:rPr lang="sk-SK" sz="1100" dirty="0" err="1"/>
              <a:t>Planning</a:t>
            </a:r>
            <a:r>
              <a:rPr lang="sk-SK" sz="1100" dirty="0"/>
              <a:t> in </a:t>
            </a:r>
            <a:r>
              <a:rPr lang="sk-SK" sz="1100" dirty="0" err="1"/>
              <a:t>the</a:t>
            </a:r>
            <a:r>
              <a:rPr lang="sk-SK" sz="1100" dirty="0"/>
              <a:t> Post-</a:t>
            </a:r>
            <a:r>
              <a:rPr lang="sk-SK" sz="1100" dirty="0" err="1"/>
              <a:t>Communist</a:t>
            </a:r>
            <a:r>
              <a:rPr lang="sk-SK" sz="1100" dirty="0"/>
              <a:t> </a:t>
            </a:r>
            <a:r>
              <a:rPr lang="sk-SK" sz="1100" dirty="0" err="1"/>
              <a:t>Era</a:t>
            </a:r>
            <a:r>
              <a:rPr lang="sk-SK" sz="1100" dirty="0"/>
              <a:t>. </a:t>
            </a:r>
            <a:r>
              <a:rPr lang="sk-SK" sz="1100" dirty="0" err="1"/>
              <a:t>The</a:t>
            </a:r>
            <a:r>
              <a:rPr lang="sk-SK" sz="1100" dirty="0"/>
              <a:t> </a:t>
            </a:r>
            <a:r>
              <a:rPr lang="sk-SK" sz="1100" dirty="0" err="1"/>
              <a:t>Struggles</a:t>
            </a:r>
            <a:r>
              <a:rPr lang="sk-SK" sz="1100" dirty="0"/>
              <a:t> </a:t>
            </a:r>
            <a:r>
              <a:rPr lang="sk-SK" sz="1100" dirty="0" err="1"/>
              <a:t>for</a:t>
            </a:r>
            <a:r>
              <a:rPr lang="sk-SK" sz="1100" dirty="0"/>
              <a:t> </a:t>
            </a:r>
            <a:r>
              <a:rPr lang="sk-SK" sz="1100" dirty="0" err="1"/>
              <a:t>Language</a:t>
            </a:r>
            <a:r>
              <a:rPr lang="sk-SK" sz="1100" dirty="0"/>
              <a:t> </a:t>
            </a:r>
            <a:r>
              <a:rPr lang="sk-SK" sz="1100" dirty="0" err="1"/>
              <a:t>Control</a:t>
            </a:r>
            <a:r>
              <a:rPr lang="sk-SK" sz="1100" dirty="0"/>
              <a:t> in </a:t>
            </a:r>
            <a:r>
              <a:rPr lang="sk-SK" sz="1100" dirty="0" err="1"/>
              <a:t>the</a:t>
            </a:r>
            <a:r>
              <a:rPr lang="sk-SK" sz="1100" dirty="0"/>
              <a:t> New </a:t>
            </a:r>
            <a:r>
              <a:rPr lang="sk-SK" sz="1100" dirty="0" err="1"/>
              <a:t>Order</a:t>
            </a:r>
            <a:r>
              <a:rPr lang="sk-SK" sz="1100" dirty="0"/>
              <a:t> in </a:t>
            </a:r>
            <a:r>
              <a:rPr lang="sk-SK" sz="1100" dirty="0" err="1"/>
              <a:t>Eastern</a:t>
            </a:r>
            <a:r>
              <a:rPr lang="sk-SK" sz="1100" dirty="0"/>
              <a:t> </a:t>
            </a:r>
            <a:r>
              <a:rPr lang="sk-SK" sz="1100" dirty="0" err="1"/>
              <a:t>Europe</a:t>
            </a:r>
            <a:r>
              <a:rPr lang="sk-SK" sz="1100" dirty="0"/>
              <a:t>, </a:t>
            </a:r>
            <a:r>
              <a:rPr lang="sk-SK" sz="1100" dirty="0" err="1"/>
              <a:t>Eurasia</a:t>
            </a:r>
            <a:r>
              <a:rPr lang="sk-SK" sz="1100" dirty="0"/>
              <a:t> and </a:t>
            </a:r>
            <a:r>
              <a:rPr lang="sk-SK" sz="1100" dirty="0" err="1"/>
              <a:t>China</a:t>
            </a:r>
            <a:r>
              <a:rPr lang="sk-SK" sz="1100" dirty="0"/>
              <a:t>. </a:t>
            </a:r>
            <a:r>
              <a:rPr lang="sk-SK" sz="1100" dirty="0" err="1"/>
              <a:t>Bloomington</a:t>
            </a:r>
            <a:r>
              <a:rPr lang="sk-SK" sz="1100" dirty="0"/>
              <a:t>: </a:t>
            </a:r>
            <a:r>
              <a:rPr lang="sk-SK" sz="1100" dirty="0" err="1"/>
              <a:t>Palgrave</a:t>
            </a:r>
            <a:r>
              <a:rPr lang="sk-SK" sz="1100" dirty="0"/>
              <a:t> </a:t>
            </a:r>
            <a:r>
              <a:rPr lang="sk-SK" sz="1100" dirty="0" err="1"/>
              <a:t>Macmillan</a:t>
            </a:r>
            <a:r>
              <a:rPr lang="sk-SK" sz="1100" dirty="0"/>
              <a:t>.</a:t>
            </a:r>
          </a:p>
          <a:p>
            <a:pPr marL="177800" indent="-177800">
              <a:lnSpc>
                <a:spcPct val="120000"/>
              </a:lnSpc>
              <a:spcBef>
                <a:spcPts val="0"/>
              </a:spcBef>
              <a:buNone/>
            </a:pPr>
            <a:r>
              <a:rPr lang="sk-SK" sz="1100" dirty="0"/>
              <a:t>SLOBODA, Marián 2013: Slovenčina v právnom poriadku Českej republiky. IN: Slovenský jazyk a kultúra v menšinovom prostredí. </a:t>
            </a:r>
            <a:r>
              <a:rPr lang="sk-SK" sz="1100" dirty="0" err="1"/>
              <a:t>Békešská</a:t>
            </a:r>
            <a:r>
              <a:rPr lang="sk-SK" sz="1100" dirty="0"/>
              <a:t> Čaba: Výskumný ústav Celoštátnej slovenskej samosprávy v Maďarsku. 84 – 91.</a:t>
            </a:r>
          </a:p>
          <a:p>
            <a:pPr marL="177800" indent="-177800">
              <a:lnSpc>
                <a:spcPct val="120000"/>
              </a:lnSpc>
              <a:spcBef>
                <a:spcPts val="0"/>
              </a:spcBef>
              <a:buNone/>
            </a:pPr>
            <a:r>
              <a:rPr lang="sk-SK" sz="1100" dirty="0"/>
              <a:t>SPOLSKY, Bernard 2012: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Language</a:t>
            </a:r>
            <a:r>
              <a:rPr lang="sk-SK" sz="1100" dirty="0"/>
              <a:t> </a:t>
            </a:r>
            <a:r>
              <a:rPr lang="sk-SK" sz="1100" dirty="0" err="1"/>
              <a:t>Policy</a:t>
            </a:r>
            <a:r>
              <a:rPr lang="sk-SK" sz="1100" dirty="0"/>
              <a:t>. </a:t>
            </a:r>
            <a:r>
              <a:rPr lang="sk-SK" sz="1100" dirty="0" err="1"/>
              <a:t>Cambridge</a:t>
            </a:r>
            <a:r>
              <a:rPr lang="sk-SK" sz="1100" dirty="0"/>
              <a:t>: </a:t>
            </a:r>
            <a:r>
              <a:rPr lang="sk-SK" sz="1100" dirty="0" err="1"/>
              <a:t>Cambridge</a:t>
            </a:r>
            <a:r>
              <a:rPr lang="sk-SK" sz="1100" dirty="0"/>
              <a:t> </a:t>
            </a:r>
            <a:r>
              <a:rPr lang="sk-SK" sz="1100" dirty="0" err="1"/>
              <a:t>University</a:t>
            </a:r>
            <a:r>
              <a:rPr lang="sk-SK" sz="1100" dirty="0"/>
              <a:t> Press. 756. </a:t>
            </a:r>
          </a:p>
          <a:p>
            <a:pPr marL="177800" indent="-177800">
              <a:lnSpc>
                <a:spcPct val="120000"/>
              </a:lnSpc>
              <a:spcBef>
                <a:spcPts val="0"/>
              </a:spcBef>
              <a:buNone/>
            </a:pPr>
            <a:r>
              <a:rPr lang="sk-SK" sz="1100" dirty="0"/>
              <a:t>SZABÓMIHÁLY </a:t>
            </a:r>
            <a:r>
              <a:rPr lang="sk-SK" sz="1100" dirty="0" err="1"/>
              <a:t>Gizella</a:t>
            </a:r>
            <a:r>
              <a:rPr lang="sk-SK" sz="1100" dirty="0"/>
              <a:t> 2006: A </a:t>
            </a:r>
            <a:r>
              <a:rPr lang="sk-SK" sz="1100" dirty="0" err="1"/>
              <a:t>szlovák</a:t>
            </a:r>
            <a:r>
              <a:rPr lang="sk-SK" sz="1100" dirty="0"/>
              <a:t> </a:t>
            </a:r>
            <a:r>
              <a:rPr lang="sk-SK" sz="1100" dirty="0" err="1"/>
              <a:t>nyelvpolitika</a:t>
            </a:r>
            <a:r>
              <a:rPr lang="sk-SK" sz="1100" dirty="0"/>
              <a:t> </a:t>
            </a:r>
            <a:r>
              <a:rPr lang="sk-SK" sz="1100" dirty="0" err="1"/>
              <a:t>és</a:t>
            </a:r>
            <a:r>
              <a:rPr lang="sk-SK" sz="1100" dirty="0"/>
              <a:t> a </a:t>
            </a:r>
            <a:r>
              <a:rPr lang="sk-SK" sz="1100" dirty="0" err="1"/>
              <a:t>kisebbségek</a:t>
            </a:r>
            <a:r>
              <a:rPr lang="sk-SK" sz="1100" dirty="0"/>
              <a:t> </a:t>
            </a:r>
            <a:r>
              <a:rPr lang="sk-SK" sz="1100" dirty="0" err="1"/>
              <a:t>anyanyelvhasználati</a:t>
            </a:r>
            <a:r>
              <a:rPr lang="sk-SK" sz="1100" dirty="0"/>
              <a:t> </a:t>
            </a:r>
            <a:r>
              <a:rPr lang="sk-SK" sz="1100" dirty="0" err="1"/>
              <a:t>lehetlehetőségei</a:t>
            </a:r>
            <a:r>
              <a:rPr lang="sk-SK" sz="1100" dirty="0"/>
              <a:t> </a:t>
            </a:r>
            <a:r>
              <a:rPr lang="sk-SK" sz="1100" dirty="0" err="1"/>
              <a:t>és</a:t>
            </a:r>
            <a:r>
              <a:rPr lang="sk-SK" sz="1100" dirty="0"/>
              <a:t> </a:t>
            </a:r>
            <a:r>
              <a:rPr lang="sk-SK" sz="1100" dirty="0" err="1"/>
              <a:t>törekvései</a:t>
            </a:r>
            <a:r>
              <a:rPr lang="sk-SK" sz="1100" dirty="0"/>
              <a:t>. IN: </a:t>
            </a:r>
            <a:r>
              <a:rPr lang="sk-SK" sz="1100" dirty="0" err="1"/>
              <a:t>Romániai</a:t>
            </a:r>
            <a:r>
              <a:rPr lang="sk-SK" sz="1100" dirty="0"/>
              <a:t> </a:t>
            </a:r>
            <a:r>
              <a:rPr lang="sk-SK" sz="1100" dirty="0" err="1"/>
              <a:t>magyar</a:t>
            </a:r>
            <a:r>
              <a:rPr lang="sk-SK" sz="1100" dirty="0"/>
              <a:t> </a:t>
            </a:r>
            <a:r>
              <a:rPr lang="sk-SK" sz="1100" dirty="0" err="1"/>
              <a:t>jogtudományi</a:t>
            </a:r>
            <a:r>
              <a:rPr lang="sk-SK" sz="1100" dirty="0"/>
              <a:t> </a:t>
            </a:r>
            <a:r>
              <a:rPr lang="sk-SK" sz="1100" dirty="0" err="1"/>
              <a:t>közlöny</a:t>
            </a:r>
            <a:r>
              <a:rPr lang="sk-SK" sz="1100" dirty="0"/>
              <a:t> Dostupné na: http://rmjk.adatbank.transindex.ro/pdf/07.Szabomihaly.pdf </a:t>
            </a:r>
          </a:p>
          <a:p>
            <a:pPr marL="177800" indent="-177800">
              <a:lnSpc>
                <a:spcPct val="120000"/>
              </a:lnSpc>
              <a:spcBef>
                <a:spcPts val="0"/>
              </a:spcBef>
              <a:buNone/>
            </a:pPr>
            <a:r>
              <a:rPr lang="sk-SK" sz="1100" dirty="0"/>
              <a:t>SZABÓMIHÁLY </a:t>
            </a:r>
            <a:r>
              <a:rPr lang="sk-SK" sz="1100" dirty="0" err="1"/>
              <a:t>Gizella</a:t>
            </a:r>
            <a:r>
              <a:rPr lang="sk-SK" sz="1100" dirty="0"/>
              <a:t> 2011: A </a:t>
            </a:r>
            <a:r>
              <a:rPr lang="sk-SK" sz="1100" dirty="0" err="1"/>
              <a:t>nyelvi</a:t>
            </a:r>
            <a:r>
              <a:rPr lang="sk-SK" sz="1100" dirty="0"/>
              <a:t> </a:t>
            </a:r>
            <a:r>
              <a:rPr lang="sk-SK" sz="1100" dirty="0" err="1"/>
              <a:t>menedzselés</a:t>
            </a:r>
            <a:r>
              <a:rPr lang="sk-SK" sz="1100" dirty="0"/>
              <a:t> </a:t>
            </a:r>
            <a:r>
              <a:rPr lang="sk-SK" sz="1100" dirty="0" err="1"/>
              <a:t>lehetséges</a:t>
            </a:r>
            <a:r>
              <a:rPr lang="sk-SK" sz="1100" dirty="0"/>
              <a:t> </a:t>
            </a:r>
            <a:r>
              <a:rPr lang="sk-SK" sz="1100" dirty="0" err="1"/>
              <a:t>szerepe</a:t>
            </a:r>
            <a:r>
              <a:rPr lang="sk-SK" sz="1100" dirty="0"/>
              <a:t> a </a:t>
            </a:r>
            <a:r>
              <a:rPr lang="sk-SK" sz="1100" dirty="0" err="1"/>
              <a:t>magyar</a:t>
            </a:r>
            <a:r>
              <a:rPr lang="sk-SK" sz="1100" dirty="0"/>
              <a:t> </a:t>
            </a:r>
            <a:r>
              <a:rPr lang="sk-SK" sz="1100" dirty="0" err="1"/>
              <a:t>nyelvalakításban</a:t>
            </a:r>
            <a:r>
              <a:rPr lang="sk-SK" sz="1100" dirty="0"/>
              <a:t>. IN: </a:t>
            </a:r>
            <a:r>
              <a:rPr lang="sk-SK" sz="1100" dirty="0" err="1"/>
              <a:t>Magyarok</a:t>
            </a:r>
            <a:r>
              <a:rPr lang="sk-SK" sz="1100" dirty="0"/>
              <a:t> </a:t>
            </a:r>
            <a:r>
              <a:rPr lang="sk-SK" sz="1100" dirty="0" err="1"/>
              <a:t>Szlovákiában</a:t>
            </a:r>
            <a:r>
              <a:rPr lang="sk-SK" sz="1100" dirty="0"/>
              <a:t> VII. </a:t>
            </a:r>
            <a:r>
              <a:rPr lang="sk-SK" sz="1100" dirty="0" err="1"/>
              <a:t>Nyelv</a:t>
            </a:r>
            <a:r>
              <a:rPr lang="sk-SK" sz="1100" dirty="0"/>
              <a:t>. </a:t>
            </a:r>
            <a:r>
              <a:rPr lang="sk-SK" sz="1100" dirty="0" err="1"/>
              <a:t>Somorja</a:t>
            </a:r>
            <a:r>
              <a:rPr lang="sk-SK" sz="1100" dirty="0"/>
              <a:t>: Fórum </a:t>
            </a:r>
            <a:r>
              <a:rPr lang="sk-SK" sz="1100" dirty="0" err="1"/>
              <a:t>Kisebbségkutató</a:t>
            </a:r>
            <a:r>
              <a:rPr lang="sk-SK" sz="1100" dirty="0"/>
              <a:t> </a:t>
            </a:r>
            <a:r>
              <a:rPr lang="sk-SK" sz="1100" dirty="0" err="1"/>
              <a:t>Intézet</a:t>
            </a:r>
            <a:r>
              <a:rPr lang="sk-SK" sz="1100" dirty="0"/>
              <a:t>. 549 – 562.</a:t>
            </a:r>
          </a:p>
          <a:p>
            <a:pPr marL="177800" indent="-177800">
              <a:lnSpc>
                <a:spcPct val="120000"/>
              </a:lnSpc>
              <a:spcBef>
                <a:spcPts val="0"/>
              </a:spcBef>
              <a:buNone/>
            </a:pPr>
            <a:r>
              <a:rPr lang="sk-SK" sz="1100" dirty="0"/>
              <a:t>SZABÓMIHÁLY </a:t>
            </a:r>
            <a:r>
              <a:rPr lang="sk-SK" sz="1100" dirty="0" err="1"/>
              <a:t>Gizella</a:t>
            </a:r>
            <a:r>
              <a:rPr lang="sk-SK" sz="1100" dirty="0"/>
              <a:t> 2011: A </a:t>
            </a:r>
            <a:r>
              <a:rPr lang="sk-SK" sz="1100" dirty="0" err="1"/>
              <a:t>szlovák</a:t>
            </a:r>
            <a:r>
              <a:rPr lang="sk-SK" sz="1100" dirty="0"/>
              <a:t> </a:t>
            </a:r>
            <a:r>
              <a:rPr lang="sk-SK" sz="1100" dirty="0" err="1"/>
              <a:t>nyelvpolitika</a:t>
            </a:r>
            <a:r>
              <a:rPr lang="sk-SK" sz="1100" dirty="0"/>
              <a:t> </a:t>
            </a:r>
            <a:r>
              <a:rPr lang="sk-SK" sz="1100" dirty="0" err="1"/>
              <a:t>és</a:t>
            </a:r>
            <a:r>
              <a:rPr lang="sk-SK" sz="1100" dirty="0"/>
              <a:t> a </a:t>
            </a:r>
            <a:r>
              <a:rPr lang="sk-SK" sz="1100" dirty="0" err="1"/>
              <a:t>nyelvhasználat</a:t>
            </a:r>
            <a:r>
              <a:rPr lang="sk-SK" sz="1100" dirty="0"/>
              <a:t> </a:t>
            </a:r>
            <a:r>
              <a:rPr lang="sk-SK" sz="1100" dirty="0" err="1"/>
              <a:t>jogi</a:t>
            </a:r>
            <a:r>
              <a:rPr lang="sk-SK" sz="1100" dirty="0"/>
              <a:t> </a:t>
            </a:r>
            <a:r>
              <a:rPr lang="sk-SK" sz="1100" dirty="0" err="1"/>
              <a:t>szabályozása</a:t>
            </a:r>
            <a:r>
              <a:rPr lang="sk-SK" sz="1100" dirty="0"/>
              <a:t> </a:t>
            </a:r>
            <a:r>
              <a:rPr lang="sk-SK" sz="1100" dirty="0" err="1"/>
              <a:t>Szlovákiában</a:t>
            </a:r>
            <a:r>
              <a:rPr lang="sk-SK" sz="1100" dirty="0"/>
              <a:t> a </a:t>
            </a:r>
            <a:r>
              <a:rPr lang="sk-SK" sz="1100" dirty="0" err="1"/>
              <a:t>rendszerváltás</a:t>
            </a:r>
            <a:r>
              <a:rPr lang="sk-SK" sz="1100" dirty="0"/>
              <a:t> </a:t>
            </a:r>
            <a:r>
              <a:rPr lang="sk-SK" sz="1100" dirty="0" err="1"/>
              <a:t>után</a:t>
            </a:r>
            <a:r>
              <a:rPr lang="sk-SK" sz="1100" dirty="0"/>
              <a:t>. IN: </a:t>
            </a:r>
            <a:r>
              <a:rPr lang="sk-SK" sz="1100" dirty="0" err="1"/>
              <a:t>Magyarok</a:t>
            </a:r>
            <a:r>
              <a:rPr lang="sk-SK" sz="1100" dirty="0"/>
              <a:t> </a:t>
            </a:r>
            <a:r>
              <a:rPr lang="sk-SK" sz="1100" dirty="0" err="1"/>
              <a:t>Szlovákiában</a:t>
            </a:r>
            <a:r>
              <a:rPr lang="sk-SK" sz="1100" dirty="0"/>
              <a:t> VII. </a:t>
            </a:r>
            <a:r>
              <a:rPr lang="sk-SK" sz="1100" dirty="0" err="1"/>
              <a:t>Nyelv</a:t>
            </a:r>
            <a:r>
              <a:rPr lang="sk-SK" sz="1100" dirty="0"/>
              <a:t>. </a:t>
            </a:r>
            <a:r>
              <a:rPr lang="sk-SK" sz="1100" dirty="0" err="1"/>
              <a:t>Somorja</a:t>
            </a:r>
            <a:r>
              <a:rPr lang="sk-SK" sz="1100" dirty="0"/>
              <a:t>: Fórum </a:t>
            </a:r>
            <a:r>
              <a:rPr lang="sk-SK" sz="1100" dirty="0" err="1"/>
              <a:t>Kisebbségkutató</a:t>
            </a:r>
            <a:r>
              <a:rPr lang="sk-SK" sz="1100" dirty="0"/>
              <a:t> </a:t>
            </a:r>
            <a:r>
              <a:rPr lang="sk-SK" sz="1100" dirty="0" err="1"/>
              <a:t>Intézet</a:t>
            </a:r>
            <a:r>
              <a:rPr lang="sk-SK" sz="1100" dirty="0"/>
              <a:t>. 11 – 26.</a:t>
            </a:r>
          </a:p>
          <a:p>
            <a:pPr marL="177800" indent="-177800">
              <a:lnSpc>
                <a:spcPct val="120000"/>
              </a:lnSpc>
              <a:spcBef>
                <a:spcPts val="0"/>
              </a:spcBef>
              <a:buNone/>
            </a:pPr>
            <a:r>
              <a:rPr lang="sk-SK" sz="1100" dirty="0"/>
              <a:t>SZABÓMIHÁLYOVÁ, Gizela 2008: Jazykový manažment v bilingválnej komunite. IN: Slovenčina v menšinovom prostredí II. </a:t>
            </a:r>
            <a:r>
              <a:rPr lang="sk-SK" sz="1100" dirty="0" err="1"/>
              <a:t>Békešská</a:t>
            </a:r>
            <a:r>
              <a:rPr lang="sk-SK" sz="1100" dirty="0"/>
              <a:t> Čaba: Výskumný ústav Slovákov v Maďarsku. 114 – 119.</a:t>
            </a:r>
          </a:p>
          <a:p>
            <a:pPr marL="177800" indent="-177800">
              <a:lnSpc>
                <a:spcPct val="120000"/>
              </a:lnSpc>
              <a:spcBef>
                <a:spcPts val="0"/>
              </a:spcBef>
              <a:buNone/>
            </a:pPr>
            <a:r>
              <a:rPr lang="sk-SK" sz="1100" dirty="0"/>
              <a:t>ŠVEJCER, A., D. – NIKOLSKIJ, L. B.: Úvod do sociolingvistiky. Praha: </a:t>
            </a:r>
            <a:r>
              <a:rPr lang="sk-SK" sz="1100" dirty="0" err="1"/>
              <a:t>Nakladatelství</a:t>
            </a:r>
            <a:r>
              <a:rPr lang="sk-SK" sz="1100" dirty="0"/>
              <a:t> Svoboda 1983. </a:t>
            </a:r>
          </a:p>
          <a:p>
            <a:pPr marL="177800" indent="-177800">
              <a:lnSpc>
                <a:spcPct val="120000"/>
              </a:lnSpc>
              <a:spcBef>
                <a:spcPts val="0"/>
              </a:spcBef>
              <a:buNone/>
            </a:pPr>
            <a:r>
              <a:rPr lang="sk-SK" sz="1100" dirty="0"/>
              <a:t>TOLLEFSON, James W. 2018: </a:t>
            </a:r>
            <a:r>
              <a:rPr lang="sk-SK" sz="1100" dirty="0" err="1"/>
              <a:t>Language</a:t>
            </a:r>
            <a:r>
              <a:rPr lang="sk-SK" sz="1100" dirty="0"/>
              <a:t> </a:t>
            </a:r>
            <a:r>
              <a:rPr lang="sk-SK" sz="1100" dirty="0" err="1"/>
              <a:t>planning</a:t>
            </a:r>
            <a:r>
              <a:rPr lang="sk-SK" sz="1100" dirty="0"/>
              <a:t> and </a:t>
            </a:r>
            <a:r>
              <a:rPr lang="sk-SK" sz="1100" dirty="0" err="1"/>
              <a:t>language</a:t>
            </a:r>
            <a:r>
              <a:rPr lang="sk-SK" sz="1100" dirty="0"/>
              <a:t> </a:t>
            </a:r>
            <a:r>
              <a:rPr lang="sk-SK" sz="1100" dirty="0" err="1"/>
              <a:t>policy</a:t>
            </a:r>
            <a:r>
              <a:rPr lang="sk-SK" sz="1100" dirty="0"/>
              <a:t>. IN: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Sociolinguistics</a:t>
            </a:r>
            <a:r>
              <a:rPr lang="sk-SK" sz="1100" dirty="0"/>
              <a:t>. </a:t>
            </a:r>
            <a:r>
              <a:rPr lang="sk-SK" sz="1100" dirty="0" err="1"/>
              <a:t>Cambridge</a:t>
            </a:r>
            <a:r>
              <a:rPr lang="sk-SK" sz="1100" dirty="0"/>
              <a:t>: CUP. 357 – 376.</a:t>
            </a:r>
          </a:p>
          <a:p>
            <a:pPr marL="177800" indent="-177800">
              <a:lnSpc>
                <a:spcPct val="120000"/>
              </a:lnSpc>
              <a:spcBef>
                <a:spcPts val="0"/>
              </a:spcBef>
              <a:buNone/>
            </a:pPr>
            <a:r>
              <a:rPr lang="sk-SK" sz="1100" dirty="0"/>
              <a:t>VAN HERK, </a:t>
            </a:r>
            <a:r>
              <a:rPr lang="sk-SK" sz="1100" dirty="0" err="1"/>
              <a:t>Gerard</a:t>
            </a:r>
            <a:r>
              <a:rPr lang="sk-SK" sz="1100" dirty="0"/>
              <a:t> 2012: </a:t>
            </a:r>
            <a:r>
              <a:rPr lang="sk-SK" sz="1100" dirty="0" err="1"/>
              <a:t>What</a:t>
            </a:r>
            <a:r>
              <a:rPr lang="sk-SK" sz="1100" dirty="0"/>
              <a:t> </a:t>
            </a:r>
            <a:r>
              <a:rPr lang="sk-SK" sz="1100" dirty="0" err="1"/>
              <a:t>Is</a:t>
            </a:r>
            <a:r>
              <a:rPr lang="sk-SK" sz="1100" dirty="0"/>
              <a:t> </a:t>
            </a:r>
            <a:r>
              <a:rPr lang="sk-SK" sz="1100" dirty="0" err="1"/>
              <a:t>Sociolinguistics</a:t>
            </a:r>
            <a:r>
              <a:rPr lang="sk-SK" sz="1100" dirty="0"/>
              <a:t>? </a:t>
            </a:r>
            <a:r>
              <a:rPr lang="sk-SK" sz="1100" dirty="0" err="1"/>
              <a:t>Oxford</a:t>
            </a:r>
            <a:r>
              <a:rPr lang="sk-SK" sz="1100" dirty="0"/>
              <a:t>: </a:t>
            </a:r>
            <a:r>
              <a:rPr lang="sk-SK" sz="1100" dirty="0" err="1"/>
              <a:t>Willey</a:t>
            </a:r>
            <a:r>
              <a:rPr lang="sk-SK" sz="1100" dirty="0"/>
              <a:t> – </a:t>
            </a:r>
            <a:r>
              <a:rPr lang="sk-SK" sz="1100" dirty="0" err="1"/>
              <a:t>Blackwell</a:t>
            </a:r>
            <a:r>
              <a:rPr lang="sk-SK" sz="1100" dirty="0"/>
              <a:t>. 161 – 174.</a:t>
            </a:r>
          </a:p>
          <a:p>
            <a:pPr marL="177800" indent="-177800">
              <a:lnSpc>
                <a:spcPct val="120000"/>
              </a:lnSpc>
              <a:spcBef>
                <a:spcPts val="0"/>
              </a:spcBef>
              <a:buNone/>
            </a:pPr>
            <a:r>
              <a:rPr lang="sk-SK" sz="1100" dirty="0"/>
              <a:t>WARDHAUGH, </a:t>
            </a:r>
            <a:r>
              <a:rPr lang="sk-SK" sz="1100" dirty="0" err="1"/>
              <a:t>Ronald</a:t>
            </a:r>
            <a:r>
              <a:rPr lang="sk-SK" sz="1100" dirty="0"/>
              <a:t> 1995: </a:t>
            </a:r>
            <a:r>
              <a:rPr lang="sk-SK" sz="1100" dirty="0" err="1"/>
              <a:t>Szociolingvisztika</a:t>
            </a:r>
            <a:r>
              <a:rPr lang="sk-SK" sz="1100" dirty="0"/>
              <a:t>. </a:t>
            </a:r>
            <a:r>
              <a:rPr lang="sk-SK" sz="1100" dirty="0" err="1"/>
              <a:t>Budapest</a:t>
            </a:r>
            <a:r>
              <a:rPr lang="sk-SK" sz="1100" dirty="0"/>
              <a:t>: </a:t>
            </a:r>
            <a:r>
              <a:rPr lang="sk-SK" sz="1100" dirty="0" err="1"/>
              <a:t>Osiris</a:t>
            </a:r>
            <a:r>
              <a:rPr lang="sk-SK" sz="1100" dirty="0"/>
              <a:t>. 311 – 331.</a:t>
            </a:r>
          </a:p>
          <a:p>
            <a:pPr marL="177800" indent="-177800">
              <a:lnSpc>
                <a:spcPct val="120000"/>
              </a:lnSpc>
              <a:spcBef>
                <a:spcPts val="0"/>
              </a:spcBef>
              <a:buNone/>
            </a:pPr>
            <a:r>
              <a:rPr lang="en-US" sz="1100" dirty="0"/>
              <a:t>WEE, Lionel 2016: Are there zombies in language policy? Theoretical interventions and continued vitality of apparently defunct concepts. IN: Sociolinguistics. Theoretical debates. Cambridge: CUP. 331 – 348.</a:t>
            </a:r>
            <a:endParaRPr lang="sk-SK" sz="1100" dirty="0"/>
          </a:p>
          <a:p>
            <a:pPr marL="0" indent="0">
              <a:buNone/>
            </a:pPr>
            <a:endParaRPr lang="sk-SK" sz="1100" dirty="0"/>
          </a:p>
        </p:txBody>
      </p:sp>
    </p:spTree>
    <p:extLst>
      <p:ext uri="{BB962C8B-B14F-4D97-AF65-F5344CB8AC3E}">
        <p14:creationId xmlns:p14="http://schemas.microsoft.com/office/powerpoint/2010/main" val="1852868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728133"/>
            <a:ext cx="10515600" cy="5448830"/>
          </a:xfrm>
        </p:spPr>
        <p:txBody>
          <a:bodyPr/>
          <a:lstStyle/>
          <a:p>
            <a:pPr marL="0" indent="0" algn="just">
              <a:lnSpc>
                <a:spcPct val="150000"/>
              </a:lnSpc>
              <a:spcBef>
                <a:spcPts val="0"/>
              </a:spcBef>
              <a:buNone/>
            </a:pPr>
            <a:r>
              <a:rPr lang="hu-HU" dirty="0" err="1"/>
              <a:t>Kodifikácia</a:t>
            </a:r>
            <a:r>
              <a:rPr lang="hu-HU" dirty="0"/>
              <a:t> (</a:t>
            </a:r>
            <a:r>
              <a:rPr lang="hu-HU" dirty="0" err="1"/>
              <a:t>normy</a:t>
            </a:r>
            <a:r>
              <a:rPr lang="hu-HU" dirty="0"/>
              <a:t>) </a:t>
            </a:r>
            <a:r>
              <a:rPr lang="hu-HU" dirty="0" err="1"/>
              <a:t>spisovného</a:t>
            </a:r>
            <a:r>
              <a:rPr lang="hu-HU" dirty="0"/>
              <a:t> </a:t>
            </a:r>
            <a:r>
              <a:rPr lang="hu-HU" dirty="0" err="1"/>
              <a:t>jazyka</a:t>
            </a:r>
            <a:r>
              <a:rPr lang="hu-HU" dirty="0"/>
              <a:t> </a:t>
            </a:r>
            <a:r>
              <a:rPr lang="hu-HU" dirty="0" err="1"/>
              <a:t>je</a:t>
            </a:r>
            <a:r>
              <a:rPr lang="hu-HU" dirty="0"/>
              <a:t> </a:t>
            </a:r>
            <a:r>
              <a:rPr lang="hu-HU" dirty="0" err="1"/>
              <a:t>zásahom</a:t>
            </a:r>
            <a:r>
              <a:rPr lang="hu-HU" dirty="0"/>
              <a:t> (</a:t>
            </a:r>
            <a:r>
              <a:rPr lang="hu-HU" dirty="0" err="1"/>
              <a:t>intervenciou</a:t>
            </a:r>
            <a:r>
              <a:rPr lang="hu-HU" dirty="0"/>
              <a:t>) </a:t>
            </a:r>
            <a:r>
              <a:rPr lang="hu-HU" dirty="0" err="1"/>
              <a:t>do</a:t>
            </a:r>
            <a:r>
              <a:rPr lang="hu-HU" dirty="0"/>
              <a:t> </a:t>
            </a:r>
            <a:r>
              <a:rPr lang="hu-HU" dirty="0" err="1"/>
              <a:t>jazyka</a:t>
            </a:r>
            <a:r>
              <a:rPr lang="hu-HU" dirty="0"/>
              <a:t>. </a:t>
            </a:r>
            <a:r>
              <a:rPr lang="hu-HU" dirty="0" err="1"/>
              <a:t>Je</a:t>
            </a:r>
            <a:r>
              <a:rPr lang="hu-HU" dirty="0"/>
              <a:t> </a:t>
            </a:r>
            <a:r>
              <a:rPr lang="hu-HU" dirty="0" err="1"/>
              <a:t>to</a:t>
            </a:r>
            <a:r>
              <a:rPr lang="hu-HU" dirty="0"/>
              <a:t> </a:t>
            </a:r>
            <a:r>
              <a:rPr lang="hu-HU" dirty="0" err="1"/>
              <a:t>príklad</a:t>
            </a:r>
            <a:r>
              <a:rPr lang="hu-HU" dirty="0"/>
              <a:t> </a:t>
            </a:r>
            <a:r>
              <a:rPr lang="hu-HU" dirty="0" err="1"/>
              <a:t>potreby</a:t>
            </a:r>
            <a:r>
              <a:rPr lang="hu-HU" dirty="0"/>
              <a:t> </a:t>
            </a:r>
            <a:r>
              <a:rPr lang="hu-HU" dirty="0" err="1"/>
              <a:t>spoločnosti</a:t>
            </a:r>
            <a:r>
              <a:rPr lang="hu-HU" dirty="0"/>
              <a:t> </a:t>
            </a:r>
            <a:r>
              <a:rPr lang="hu-HU" dirty="0" err="1"/>
              <a:t>regulatívne</a:t>
            </a:r>
            <a:r>
              <a:rPr lang="hu-HU" dirty="0"/>
              <a:t> </a:t>
            </a:r>
            <a:r>
              <a:rPr lang="hu-HU" dirty="0" err="1"/>
              <a:t>zasahovať</a:t>
            </a:r>
            <a:r>
              <a:rPr lang="hu-HU" dirty="0"/>
              <a:t> </a:t>
            </a:r>
            <a:r>
              <a:rPr lang="hu-HU" dirty="0" err="1"/>
              <a:t>do</a:t>
            </a:r>
            <a:r>
              <a:rPr lang="hu-HU" dirty="0"/>
              <a:t> </a:t>
            </a:r>
            <a:r>
              <a:rPr lang="hu-HU" dirty="0" err="1"/>
              <a:t>sféry</a:t>
            </a:r>
            <a:r>
              <a:rPr lang="hu-HU" dirty="0"/>
              <a:t> </a:t>
            </a:r>
            <a:r>
              <a:rPr lang="hu-HU" dirty="0" err="1"/>
              <a:t>komunikácie</a:t>
            </a:r>
            <a:r>
              <a:rPr lang="hu-HU" dirty="0"/>
              <a:t>.</a:t>
            </a:r>
          </a:p>
          <a:p>
            <a:pPr marL="0" indent="0" algn="just">
              <a:lnSpc>
                <a:spcPct val="150000"/>
              </a:lnSpc>
              <a:spcBef>
                <a:spcPts val="0"/>
              </a:spcBef>
              <a:buNone/>
            </a:pPr>
            <a:endParaRPr lang="hu-HU" dirty="0"/>
          </a:p>
          <a:p>
            <a:pPr marL="0" indent="0" algn="just">
              <a:lnSpc>
                <a:spcPct val="150000"/>
              </a:lnSpc>
              <a:spcBef>
                <a:spcPts val="0"/>
              </a:spcBef>
              <a:buNone/>
            </a:pPr>
            <a:r>
              <a:rPr lang="hu-HU" dirty="0" err="1"/>
              <a:t>Kodifikácia</a:t>
            </a:r>
            <a:r>
              <a:rPr lang="hu-HU" dirty="0"/>
              <a:t> </a:t>
            </a:r>
            <a:r>
              <a:rPr lang="hu-HU" dirty="0" err="1"/>
              <a:t>je</a:t>
            </a:r>
            <a:r>
              <a:rPr lang="hu-HU" dirty="0"/>
              <a:t> </a:t>
            </a:r>
            <a:r>
              <a:rPr lang="hu-HU" dirty="0" err="1"/>
              <a:t>komponentom</a:t>
            </a:r>
            <a:r>
              <a:rPr lang="hu-HU" dirty="0"/>
              <a:t> </a:t>
            </a:r>
            <a:r>
              <a:rPr lang="hu-HU" dirty="0" err="1"/>
              <a:t>intervenčných</a:t>
            </a:r>
            <a:r>
              <a:rPr lang="hu-HU" dirty="0"/>
              <a:t> </a:t>
            </a:r>
            <a:r>
              <a:rPr lang="hu-HU" dirty="0" err="1"/>
              <a:t>opatrení</a:t>
            </a:r>
            <a:r>
              <a:rPr lang="hu-HU" dirty="0"/>
              <a:t>, </a:t>
            </a:r>
            <a:r>
              <a:rPr lang="hu-HU" dirty="0" err="1"/>
              <a:t>ktoré</a:t>
            </a:r>
            <a:r>
              <a:rPr lang="hu-HU" dirty="0"/>
              <a:t> </a:t>
            </a:r>
            <a:r>
              <a:rPr lang="hu-HU" dirty="0" err="1"/>
              <a:t>sa</a:t>
            </a:r>
            <a:r>
              <a:rPr lang="hu-HU" dirty="0"/>
              <a:t> </a:t>
            </a:r>
            <a:r>
              <a:rPr lang="hu-HU" dirty="0" err="1"/>
              <a:t>realizujú</a:t>
            </a:r>
            <a:r>
              <a:rPr lang="hu-HU" dirty="0"/>
              <a:t> v </a:t>
            </a:r>
            <a:r>
              <a:rPr lang="hu-HU" dirty="0" err="1"/>
              <a:t>rámci</a:t>
            </a:r>
            <a:r>
              <a:rPr lang="hu-HU" dirty="0"/>
              <a:t> </a:t>
            </a:r>
            <a:r>
              <a:rPr lang="hu-HU" dirty="0" err="1"/>
              <a:t>jazykovej</a:t>
            </a:r>
            <a:r>
              <a:rPr lang="hu-HU" dirty="0"/>
              <a:t> </a:t>
            </a:r>
            <a:r>
              <a:rPr lang="hu-HU" dirty="0" err="1"/>
              <a:t>politiky</a:t>
            </a:r>
            <a:r>
              <a:rPr lang="hu-HU" dirty="0"/>
              <a:t> a </a:t>
            </a:r>
            <a:r>
              <a:rPr lang="hu-HU" dirty="0" err="1"/>
              <a:t>jazykovej</a:t>
            </a:r>
            <a:r>
              <a:rPr lang="hu-HU" dirty="0"/>
              <a:t> </a:t>
            </a:r>
            <a:r>
              <a:rPr lang="hu-HU" dirty="0" err="1"/>
              <a:t>kultúry</a:t>
            </a:r>
            <a:r>
              <a:rPr lang="hu-HU" dirty="0"/>
              <a:t>.</a:t>
            </a:r>
          </a:p>
          <a:p>
            <a:pPr marL="0" indent="0" algn="just">
              <a:lnSpc>
                <a:spcPct val="150000"/>
              </a:lnSpc>
              <a:spcBef>
                <a:spcPts val="0"/>
              </a:spcBef>
              <a:buNone/>
            </a:pPr>
            <a:endParaRPr lang="hu-HU" dirty="0"/>
          </a:p>
        </p:txBody>
      </p:sp>
    </p:spTree>
    <p:extLst>
      <p:ext uri="{BB962C8B-B14F-4D97-AF65-F5344CB8AC3E}">
        <p14:creationId xmlns:p14="http://schemas.microsoft.com/office/powerpoint/2010/main" val="72743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500592"/>
            <a:ext cx="10515600" cy="1023408"/>
          </a:xfrm>
        </p:spPr>
        <p:txBody>
          <a:bodyPr>
            <a:normAutofit/>
          </a:bodyPr>
          <a:lstStyle/>
          <a:p>
            <a:r>
              <a:rPr lang="sk-SK" sz="4000" b="1" dirty="0">
                <a:latin typeface="+mn-lt"/>
              </a:rPr>
              <a:t>JAZYKOVÁ POLITIKA</a:t>
            </a:r>
            <a:endParaRPr lang="hu-HU" sz="4000" b="1" dirty="0">
              <a:latin typeface="+mn-lt"/>
            </a:endParaRPr>
          </a:p>
        </p:txBody>
      </p:sp>
      <p:sp>
        <p:nvSpPr>
          <p:cNvPr id="3" name="Zástupný symbol obsahu 2"/>
          <p:cNvSpPr>
            <a:spLocks noGrp="1"/>
          </p:cNvSpPr>
          <p:nvPr>
            <p:ph idx="1"/>
          </p:nvPr>
        </p:nvSpPr>
        <p:spPr>
          <a:xfrm>
            <a:off x="838200" y="1303867"/>
            <a:ext cx="10515600" cy="4873095"/>
          </a:xfrm>
        </p:spPr>
        <p:txBody>
          <a:bodyPr>
            <a:normAutofit/>
          </a:bodyPr>
          <a:lstStyle/>
          <a:p>
            <a:pPr marL="0" indent="0" algn="just">
              <a:lnSpc>
                <a:spcPct val="150000"/>
              </a:lnSpc>
              <a:spcBef>
                <a:spcPts val="0"/>
              </a:spcBef>
              <a:buNone/>
            </a:pPr>
            <a:r>
              <a:rPr lang="sk-SK" dirty="0"/>
              <a:t>Nástrojom cieľavedomého ovplyvňovania jazykovej situácie je jazyková politika. </a:t>
            </a:r>
          </a:p>
          <a:p>
            <a:pPr marL="0" indent="0" algn="just">
              <a:lnSpc>
                <a:spcPct val="150000"/>
              </a:lnSpc>
              <a:spcBef>
                <a:spcPts val="0"/>
              </a:spcBef>
              <a:buNone/>
            </a:pPr>
            <a:r>
              <a:rPr lang="sk-SK" dirty="0"/>
              <a:t>Tento termín sa používa najmä v stredoeurópskej a východoeurópskej lingvistike, kým v západoeurópskej a americkej jazykovede sa pracuje s termínom </a:t>
            </a:r>
            <a:r>
              <a:rPr lang="sk-SK" dirty="0" err="1"/>
              <a:t>language</a:t>
            </a:r>
            <a:r>
              <a:rPr lang="sk-SK" dirty="0"/>
              <a:t> </a:t>
            </a:r>
            <a:r>
              <a:rPr lang="sk-SK" dirty="0" err="1"/>
              <a:t>planning</a:t>
            </a:r>
            <a:r>
              <a:rPr lang="sk-SK" dirty="0"/>
              <a:t>, čiže jazykové plánovanie. </a:t>
            </a:r>
            <a:endParaRPr lang="hu-HU" dirty="0"/>
          </a:p>
        </p:txBody>
      </p:sp>
    </p:spTree>
    <p:extLst>
      <p:ext uri="{BB962C8B-B14F-4D97-AF65-F5344CB8AC3E}">
        <p14:creationId xmlns:p14="http://schemas.microsoft.com/office/powerpoint/2010/main" val="2787254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466729"/>
            <a:ext cx="10515600" cy="1031875"/>
          </a:xfrm>
        </p:spPr>
        <p:txBody>
          <a:bodyPr>
            <a:normAutofit/>
          </a:bodyPr>
          <a:lstStyle/>
          <a:p>
            <a:r>
              <a:rPr lang="hu-HU" sz="4000" b="1" dirty="0">
                <a:latin typeface="+mn-lt"/>
              </a:rPr>
              <a:t>DEFINÍCIA POJMU</a:t>
            </a:r>
          </a:p>
        </p:txBody>
      </p:sp>
      <p:sp>
        <p:nvSpPr>
          <p:cNvPr id="3" name="Zástupný symbol obsahu 2"/>
          <p:cNvSpPr>
            <a:spLocks noGrp="1"/>
          </p:cNvSpPr>
          <p:nvPr>
            <p:ph idx="1"/>
          </p:nvPr>
        </p:nvSpPr>
        <p:spPr>
          <a:xfrm>
            <a:off x="838200" y="1337733"/>
            <a:ext cx="10515600" cy="4839230"/>
          </a:xfrm>
        </p:spPr>
        <p:txBody>
          <a:bodyPr>
            <a:normAutofit/>
          </a:bodyPr>
          <a:lstStyle/>
          <a:p>
            <a:pPr marL="0" indent="0">
              <a:lnSpc>
                <a:spcPct val="150000"/>
              </a:lnSpc>
              <a:spcBef>
                <a:spcPts val="0"/>
              </a:spcBef>
              <a:buNone/>
            </a:pPr>
            <a:r>
              <a:rPr lang="hu-HU" sz="2400" dirty="0" err="1"/>
              <a:t>Jazyková</a:t>
            </a:r>
            <a:r>
              <a:rPr lang="hu-HU" sz="2400" dirty="0"/>
              <a:t> politika </a:t>
            </a:r>
            <a:r>
              <a:rPr lang="hu-HU" sz="2400" dirty="0" err="1"/>
              <a:t>je</a:t>
            </a:r>
            <a:r>
              <a:rPr lang="hu-HU" sz="2400" dirty="0"/>
              <a:t> </a:t>
            </a:r>
            <a:r>
              <a:rPr lang="hu-HU" sz="2400" dirty="0" err="1"/>
              <a:t>súhrn</a:t>
            </a:r>
            <a:r>
              <a:rPr lang="hu-HU" sz="2400" dirty="0"/>
              <a:t> </a:t>
            </a:r>
            <a:r>
              <a:rPr lang="hu-HU" sz="2400" dirty="0" err="1"/>
              <a:t>aktivít</a:t>
            </a:r>
            <a:r>
              <a:rPr lang="hu-HU" sz="2400" dirty="0"/>
              <a:t>, </a:t>
            </a:r>
            <a:r>
              <a:rPr lang="hu-HU" sz="2400" dirty="0" err="1"/>
              <a:t>ktorými</a:t>
            </a:r>
            <a:r>
              <a:rPr lang="hu-HU" sz="2400" dirty="0"/>
              <a:t> </a:t>
            </a:r>
            <a:r>
              <a:rPr lang="hu-HU" sz="2400" dirty="0" err="1"/>
              <a:t>sa</a:t>
            </a:r>
            <a:r>
              <a:rPr lang="hu-HU" sz="2400" dirty="0"/>
              <a:t> </a:t>
            </a:r>
            <a:r>
              <a:rPr lang="hu-HU" sz="2400" dirty="0" err="1"/>
              <a:t>regulujú</a:t>
            </a:r>
            <a:r>
              <a:rPr lang="hu-HU" sz="2400" dirty="0"/>
              <a:t> </a:t>
            </a:r>
            <a:r>
              <a:rPr lang="hu-HU" sz="2400" dirty="0" err="1"/>
              <a:t>podmienky</a:t>
            </a:r>
            <a:r>
              <a:rPr lang="hu-HU" sz="2400" dirty="0"/>
              <a:t> na </a:t>
            </a:r>
            <a:r>
              <a:rPr lang="hu-HU" sz="2400" dirty="0" err="1"/>
              <a:t>fungovanie</a:t>
            </a:r>
            <a:r>
              <a:rPr lang="hu-HU" sz="2400" dirty="0"/>
              <a:t> </a:t>
            </a:r>
            <a:r>
              <a:rPr lang="hu-HU" sz="2400" dirty="0" err="1"/>
              <a:t>jazykov</a:t>
            </a:r>
            <a:r>
              <a:rPr lang="hu-HU" sz="2400" dirty="0"/>
              <a:t> a </a:t>
            </a:r>
            <a:r>
              <a:rPr lang="hu-HU" sz="2400" dirty="0" err="1"/>
              <a:t>jazykových</a:t>
            </a:r>
            <a:r>
              <a:rPr lang="hu-HU" sz="2400" dirty="0"/>
              <a:t> </a:t>
            </a:r>
            <a:r>
              <a:rPr lang="hu-HU" sz="2400" dirty="0" err="1"/>
              <a:t>variet</a:t>
            </a:r>
            <a:r>
              <a:rPr lang="hu-HU" sz="2400" dirty="0"/>
              <a:t> </a:t>
            </a:r>
            <a:r>
              <a:rPr lang="hu-HU" sz="2400" dirty="0" err="1"/>
              <a:t>koexistujúcich</a:t>
            </a:r>
            <a:r>
              <a:rPr lang="hu-HU" sz="2400" dirty="0"/>
              <a:t> v </a:t>
            </a:r>
            <a:r>
              <a:rPr lang="hu-HU" sz="2400" dirty="0" err="1"/>
              <a:t>danom</a:t>
            </a:r>
            <a:r>
              <a:rPr lang="hu-HU" sz="2400" dirty="0"/>
              <a:t> </a:t>
            </a:r>
            <a:r>
              <a:rPr lang="hu-HU" sz="2400" dirty="0" err="1"/>
              <a:t>politickom</a:t>
            </a:r>
            <a:r>
              <a:rPr lang="hu-HU" sz="2400" dirty="0"/>
              <a:t> </a:t>
            </a:r>
            <a:r>
              <a:rPr lang="hu-HU" sz="2400" dirty="0" err="1"/>
              <a:t>útvare</a:t>
            </a:r>
            <a:r>
              <a:rPr lang="hu-HU" sz="2400" dirty="0"/>
              <a:t>. </a:t>
            </a:r>
          </a:p>
          <a:p>
            <a:pPr marL="0" indent="0">
              <a:lnSpc>
                <a:spcPct val="150000"/>
              </a:lnSpc>
              <a:spcBef>
                <a:spcPts val="0"/>
              </a:spcBef>
              <a:buNone/>
            </a:pPr>
            <a:r>
              <a:rPr lang="hu-HU" sz="2400" dirty="0" err="1"/>
              <a:t>Jazyková</a:t>
            </a:r>
            <a:r>
              <a:rPr lang="hu-HU" sz="2400" dirty="0"/>
              <a:t> politika </a:t>
            </a:r>
            <a:r>
              <a:rPr lang="hu-HU" sz="2400" dirty="0" err="1"/>
              <a:t>zahŕňa</a:t>
            </a:r>
            <a:r>
              <a:rPr lang="hu-HU" sz="2400" dirty="0"/>
              <a:t> </a:t>
            </a:r>
            <a:r>
              <a:rPr lang="hu-HU" sz="2400" dirty="0" err="1"/>
              <a:t>súbor</a:t>
            </a:r>
            <a:r>
              <a:rPr lang="hu-HU" sz="2400" dirty="0"/>
              <a:t> </a:t>
            </a:r>
            <a:r>
              <a:rPr lang="hu-HU" sz="2400" dirty="0" err="1"/>
              <a:t>opatrení</a:t>
            </a:r>
            <a:r>
              <a:rPr lang="hu-HU" sz="2400" dirty="0"/>
              <a:t>, </a:t>
            </a:r>
            <a:r>
              <a:rPr lang="hu-HU" sz="2400" dirty="0" err="1"/>
              <a:t>ktoré</a:t>
            </a:r>
            <a:r>
              <a:rPr lang="hu-HU" sz="2400" dirty="0"/>
              <a:t> </a:t>
            </a:r>
            <a:r>
              <a:rPr lang="hu-HU" sz="2400" dirty="0" err="1"/>
              <a:t>sú</a:t>
            </a:r>
            <a:r>
              <a:rPr lang="hu-HU" sz="2400" dirty="0"/>
              <a:t> </a:t>
            </a:r>
            <a:r>
              <a:rPr lang="hu-HU" sz="2400" dirty="0" err="1"/>
              <a:t>zamerané</a:t>
            </a:r>
            <a:r>
              <a:rPr lang="hu-HU" sz="2400" dirty="0"/>
              <a:t> na </a:t>
            </a:r>
            <a:r>
              <a:rPr lang="hu-HU" sz="2400" dirty="0" err="1"/>
              <a:t>zachovanie</a:t>
            </a:r>
            <a:r>
              <a:rPr lang="hu-HU" sz="2400" dirty="0"/>
              <a:t> </a:t>
            </a:r>
            <a:r>
              <a:rPr lang="hu-HU" sz="2400" dirty="0" err="1"/>
              <a:t>alebo</a:t>
            </a:r>
            <a:r>
              <a:rPr lang="hu-HU" sz="2400" dirty="0"/>
              <a:t> </a:t>
            </a:r>
            <a:r>
              <a:rPr lang="hu-HU" sz="2400" dirty="0" err="1"/>
              <a:t>zmenu</a:t>
            </a:r>
            <a:r>
              <a:rPr lang="hu-HU" sz="2400" dirty="0"/>
              <a:t> </a:t>
            </a:r>
            <a:r>
              <a:rPr lang="hu-HU" sz="2400" dirty="0" err="1"/>
              <a:t>postavenia</a:t>
            </a:r>
            <a:r>
              <a:rPr lang="hu-HU" sz="2400" dirty="0"/>
              <a:t> </a:t>
            </a:r>
            <a:r>
              <a:rPr lang="hu-HU" sz="2400" dirty="0" err="1"/>
              <a:t>jazyka</a:t>
            </a:r>
            <a:r>
              <a:rPr lang="hu-HU" sz="2400" dirty="0"/>
              <a:t> </a:t>
            </a:r>
            <a:r>
              <a:rPr lang="hu-HU" sz="2400" dirty="0" err="1"/>
              <a:t>alebo</a:t>
            </a:r>
            <a:r>
              <a:rPr lang="hu-HU" sz="2400" dirty="0"/>
              <a:t> </a:t>
            </a:r>
            <a:r>
              <a:rPr lang="hu-HU" sz="2400" dirty="0" err="1"/>
              <a:t>funkčného</a:t>
            </a:r>
            <a:r>
              <a:rPr lang="hu-HU" sz="2400" dirty="0"/>
              <a:t> </a:t>
            </a:r>
            <a:r>
              <a:rPr lang="hu-HU" sz="2400" dirty="0" err="1"/>
              <a:t>útvaru</a:t>
            </a:r>
            <a:r>
              <a:rPr lang="hu-HU" sz="2400" dirty="0"/>
              <a:t> </a:t>
            </a:r>
            <a:r>
              <a:rPr lang="hu-HU" sz="2400" dirty="0" err="1"/>
              <a:t>jazyka</a:t>
            </a:r>
            <a:r>
              <a:rPr lang="hu-HU" sz="2400" dirty="0"/>
              <a:t>, </a:t>
            </a:r>
            <a:r>
              <a:rPr lang="hu-HU" sz="2400" dirty="0" err="1"/>
              <a:t>na</a:t>
            </a:r>
            <a:r>
              <a:rPr lang="hu-HU" sz="2400" dirty="0"/>
              <a:t> </a:t>
            </a:r>
            <a:r>
              <a:rPr lang="hu-HU" sz="2400" dirty="0" err="1"/>
              <a:t>zachovanie</a:t>
            </a:r>
            <a:r>
              <a:rPr lang="hu-HU" sz="2400" dirty="0"/>
              <a:t> </a:t>
            </a:r>
            <a:r>
              <a:rPr lang="hu-HU" sz="2400" dirty="0" err="1"/>
              <a:t>alebo</a:t>
            </a:r>
            <a:r>
              <a:rPr lang="hu-HU" sz="2400" dirty="0"/>
              <a:t> </a:t>
            </a:r>
            <a:r>
              <a:rPr lang="hu-HU" sz="2400" dirty="0" err="1"/>
              <a:t>zmenu</a:t>
            </a:r>
            <a:r>
              <a:rPr lang="hu-HU" sz="2400" dirty="0"/>
              <a:t> </a:t>
            </a:r>
            <a:r>
              <a:rPr lang="hu-HU" sz="2400" dirty="0" err="1"/>
              <a:t>oblasti</a:t>
            </a:r>
            <a:r>
              <a:rPr lang="hu-HU" sz="2400" dirty="0"/>
              <a:t> </a:t>
            </a:r>
            <a:r>
              <a:rPr lang="hu-HU" sz="2400" dirty="0" err="1"/>
              <a:t>ich</a:t>
            </a:r>
            <a:r>
              <a:rPr lang="hu-HU" sz="2400" dirty="0"/>
              <a:t> </a:t>
            </a:r>
            <a:r>
              <a:rPr lang="hu-HU" sz="2400" dirty="0" err="1"/>
              <a:t>používania</a:t>
            </a:r>
            <a:r>
              <a:rPr lang="hu-HU" sz="2400" dirty="0"/>
              <a:t>. </a:t>
            </a:r>
          </a:p>
          <a:p>
            <a:pPr marL="0" indent="0">
              <a:lnSpc>
                <a:spcPct val="150000"/>
              </a:lnSpc>
              <a:spcBef>
                <a:spcPts val="0"/>
              </a:spcBef>
              <a:buNone/>
            </a:pPr>
            <a:r>
              <a:rPr lang="hu-HU" sz="2400" dirty="0" err="1"/>
              <a:t>Sú</a:t>
            </a:r>
            <a:r>
              <a:rPr lang="hu-HU" sz="2400" dirty="0"/>
              <a:t> </a:t>
            </a:r>
            <a:r>
              <a:rPr lang="hu-HU" sz="2400" dirty="0" err="1"/>
              <a:t>to</a:t>
            </a:r>
            <a:r>
              <a:rPr lang="hu-HU" sz="2400" dirty="0"/>
              <a:t> </a:t>
            </a:r>
            <a:r>
              <a:rPr lang="hu-HU" sz="2400" dirty="0" err="1"/>
              <a:t>opatrenia</a:t>
            </a:r>
            <a:r>
              <a:rPr lang="hu-HU" sz="2400" dirty="0"/>
              <a:t> </a:t>
            </a:r>
            <a:r>
              <a:rPr lang="hu-HU" sz="2400" dirty="0" err="1"/>
              <a:t>štátnych</a:t>
            </a:r>
            <a:r>
              <a:rPr lang="hu-HU" sz="2400" dirty="0"/>
              <a:t> </a:t>
            </a:r>
            <a:r>
              <a:rPr lang="hu-HU" sz="2400" dirty="0" err="1"/>
              <a:t>alebo</a:t>
            </a:r>
            <a:r>
              <a:rPr lang="hu-HU" sz="2400" dirty="0"/>
              <a:t> </a:t>
            </a:r>
            <a:r>
              <a:rPr lang="hu-HU" sz="2400" dirty="0" err="1"/>
              <a:t>iných</a:t>
            </a:r>
            <a:r>
              <a:rPr lang="hu-HU" sz="2400" dirty="0"/>
              <a:t> </a:t>
            </a:r>
            <a:r>
              <a:rPr lang="hu-HU" sz="2400" dirty="0" err="1"/>
              <a:t>spoločenských</a:t>
            </a:r>
            <a:r>
              <a:rPr lang="hu-HU" sz="2400" dirty="0"/>
              <a:t> </a:t>
            </a:r>
            <a:r>
              <a:rPr lang="hu-HU" sz="2400" dirty="0" err="1"/>
              <a:t>inštitúcií</a:t>
            </a:r>
            <a:r>
              <a:rPr lang="hu-HU" sz="2400" dirty="0"/>
              <a:t>, </a:t>
            </a:r>
            <a:r>
              <a:rPr lang="hu-HU" sz="2400" dirty="0" err="1"/>
              <a:t>ktoré</a:t>
            </a:r>
            <a:r>
              <a:rPr lang="hu-HU" sz="2400" dirty="0"/>
              <a:t> </a:t>
            </a:r>
            <a:r>
              <a:rPr lang="hu-HU" sz="2400" dirty="0" err="1"/>
              <a:t>sa</a:t>
            </a:r>
            <a:r>
              <a:rPr lang="hu-HU" sz="2400" dirty="0"/>
              <a:t> </a:t>
            </a:r>
            <a:r>
              <a:rPr lang="hu-HU" sz="2400" dirty="0" err="1"/>
              <a:t>dotýkajú</a:t>
            </a:r>
            <a:r>
              <a:rPr lang="hu-HU" sz="2400" dirty="0"/>
              <a:t> </a:t>
            </a:r>
            <a:r>
              <a:rPr lang="hu-HU" sz="2400" dirty="0" err="1"/>
              <a:t>spoločenského</a:t>
            </a:r>
            <a:r>
              <a:rPr lang="hu-HU" sz="2400" dirty="0"/>
              <a:t> </a:t>
            </a:r>
            <a:r>
              <a:rPr lang="hu-HU" sz="2400" dirty="0" err="1"/>
              <a:t>statusu</a:t>
            </a:r>
            <a:r>
              <a:rPr lang="hu-HU" sz="2400" dirty="0"/>
              <a:t> </a:t>
            </a:r>
            <a:r>
              <a:rPr lang="hu-HU" sz="2400" dirty="0" err="1"/>
              <a:t>jazyka</a:t>
            </a:r>
            <a:r>
              <a:rPr lang="hu-HU" sz="2400" dirty="0"/>
              <a:t> </a:t>
            </a:r>
            <a:r>
              <a:rPr lang="hu-HU" sz="2400" dirty="0" err="1"/>
              <a:t>ako</a:t>
            </a:r>
            <a:r>
              <a:rPr lang="hu-HU" sz="2400" dirty="0"/>
              <a:t> </a:t>
            </a:r>
            <a:r>
              <a:rPr lang="hu-HU" sz="2400" dirty="0" err="1"/>
              <a:t>komunikačného</a:t>
            </a:r>
            <a:r>
              <a:rPr lang="hu-HU" sz="2400" dirty="0"/>
              <a:t> </a:t>
            </a:r>
            <a:r>
              <a:rPr lang="hu-HU" sz="2400" dirty="0" err="1"/>
              <a:t>prostriedku</a:t>
            </a:r>
            <a:r>
              <a:rPr lang="hu-HU" sz="2400" dirty="0"/>
              <a:t>. </a:t>
            </a:r>
          </a:p>
        </p:txBody>
      </p:sp>
    </p:spTree>
    <p:extLst>
      <p:ext uri="{BB962C8B-B14F-4D97-AF65-F5344CB8AC3E}">
        <p14:creationId xmlns:p14="http://schemas.microsoft.com/office/powerpoint/2010/main" val="13220756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728133"/>
            <a:ext cx="10515600" cy="5448830"/>
          </a:xfrm>
        </p:spPr>
        <p:txBody>
          <a:bodyPr>
            <a:normAutofit/>
          </a:bodyPr>
          <a:lstStyle/>
          <a:p>
            <a:pPr marL="0" indent="0">
              <a:lnSpc>
                <a:spcPct val="150000"/>
              </a:lnSpc>
              <a:spcBef>
                <a:spcPts val="0"/>
              </a:spcBef>
              <a:buNone/>
            </a:pPr>
            <a:r>
              <a:rPr lang="sk-SK" sz="2400" dirty="0"/>
              <a:t>Jazyková politika (ako politika vôbec) je v prvom rade presadzovanie politických záujmov vo vzťahu k jazykom v istom politicko-spoločenskom rámci, v ktorom je aktuálne riešenie štandardizácie (resp. „uzákonenia“) istého jazyka ako spoločného komunikačného nástroja, a riešenie otázky konkurencie jazykov, resp. ich komplementárneho fungovania. </a:t>
            </a:r>
          </a:p>
          <a:p>
            <a:pPr marL="0" indent="0">
              <a:lnSpc>
                <a:spcPct val="150000"/>
              </a:lnSpc>
              <a:spcBef>
                <a:spcPts val="0"/>
              </a:spcBef>
              <a:buNone/>
            </a:pPr>
            <a:r>
              <a:rPr lang="sk-SK" sz="2400" dirty="0"/>
              <a:t>Je zameraná na určenie, resp. zachovanie a posilnenie statusu istého jazyka a na distribúciu používania jazykov v danom komunikačnom </a:t>
            </a:r>
            <a:r>
              <a:rPr lang="sk-SK" sz="2400" dirty="0" err="1"/>
              <a:t>makropriestore</a:t>
            </a:r>
            <a:r>
              <a:rPr lang="sk-SK" sz="2400" dirty="0"/>
              <a:t>.</a:t>
            </a:r>
          </a:p>
        </p:txBody>
      </p:sp>
    </p:spTree>
    <p:extLst>
      <p:ext uri="{BB962C8B-B14F-4D97-AF65-F5344CB8AC3E}">
        <p14:creationId xmlns:p14="http://schemas.microsoft.com/office/powerpoint/2010/main" val="22910902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496</TotalTime>
  <Words>3422</Words>
  <Application>Microsoft Office PowerPoint</Application>
  <PresentationFormat>Širokouhlá</PresentationFormat>
  <Paragraphs>270</Paragraphs>
  <Slides>57</Slides>
  <Notes>3</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57</vt:i4>
      </vt:variant>
    </vt:vector>
  </HeadingPairs>
  <TitlesOfParts>
    <vt:vector size="63" baseType="lpstr">
      <vt:lpstr>Arial</vt:lpstr>
      <vt:lpstr>Calibri</vt:lpstr>
      <vt:lpstr>Calibri Light</vt:lpstr>
      <vt:lpstr>Times New Roman</vt:lpstr>
      <vt:lpstr>Wingdings</vt:lpstr>
      <vt:lpstr>Motív Office</vt:lpstr>
      <vt:lpstr>8.  Jazyková politika a jazykové právo, jazykový manažment a plánovanie</vt:lpstr>
      <vt:lpstr>Časť A  VSTUP DO PROBLEMATIKY</vt:lpstr>
      <vt:lpstr>Jazykové plánovanie</vt:lpstr>
      <vt:lpstr>Prezentácia programu PowerPoint</vt:lpstr>
      <vt:lpstr>jazykový manažment</vt:lpstr>
      <vt:lpstr>Prezentácia programu PowerPoint</vt:lpstr>
      <vt:lpstr>JAZYKOVÁ POLITIKA</vt:lpstr>
      <vt:lpstr>DEFINÍCIA POJMU</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JAZYKOVÁ POLITIKA NA SLOVENSKU</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Časť B  VÝSKUMY</vt:lpstr>
      <vt:lpstr>Jazykové práva, právne vedomie v okruhu Maďarov na Slovensku</vt:lpstr>
      <vt:lpstr>Prezentácia programu PowerPoint</vt:lpstr>
      <vt:lpstr>Prezentácia programu PowerPoint</vt:lpstr>
      <vt:lpstr>Prezentácia programu PowerPoint</vt:lpstr>
      <vt:lpstr>Jazykové práva, právne vedomie v okruhu Maďarov na Slovensku</vt:lpstr>
      <vt:lpstr>Prezentácia programu PowerPoint</vt:lpstr>
      <vt:lpstr>Informácie o používaní osobných mien osôb patriacich k menšinovému obyvateľstvu v učebnici maďarského jazyka  pre 1. roč., stredných škôl s VJM</vt:lpstr>
      <vt:lpstr>Prezentácia programu PowerPoint</vt:lpstr>
      <vt:lpstr>Prezentácia programu PowerPoint</vt:lpstr>
      <vt:lpstr>Prezentácia programu PowerPoint</vt:lpstr>
      <vt:lpstr>Prezentácia programu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Jazyková politika a jazykové právo, jazykový manažment a plánovanie</dc:title>
  <dc:creator>Gabriella Varga</dc:creator>
  <cp:lastModifiedBy>Vajda Barnabás</cp:lastModifiedBy>
  <cp:revision>42</cp:revision>
  <dcterms:created xsi:type="dcterms:W3CDTF">2018-05-02T15:27:52Z</dcterms:created>
  <dcterms:modified xsi:type="dcterms:W3CDTF">2019-12-11T09:50:14Z</dcterms:modified>
</cp:coreProperties>
</file>